
<file path=[Content_Types].xml><?xml version="1.0" encoding="utf-8"?>
<Types xmlns="http://schemas.openxmlformats.org/package/2006/content-types">
  <Default Extension="emf" ContentType="image/x-emf"/>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6" r:id="rId3"/>
    <p:sldId id="257" r:id="rId4"/>
    <p:sldId id="281" r:id="rId5"/>
    <p:sldId id="277" r:id="rId6"/>
    <p:sldId id="286" r:id="rId7"/>
    <p:sldId id="282" r:id="rId8"/>
    <p:sldId id="260" r:id="rId9"/>
    <p:sldId id="285" r:id="rId10"/>
    <p:sldId id="262" r:id="rId11"/>
    <p:sldId id="288" r:id="rId12"/>
    <p:sldId id="264" r:id="rId13"/>
    <p:sldId id="287" r:id="rId14"/>
    <p:sldId id="265" r:id="rId15"/>
    <p:sldId id="284" r:id="rId16"/>
    <p:sldId id="283" r:id="rId17"/>
    <p:sldId id="268" r:id="rId18"/>
    <p:sldId id="289" r:id="rId19"/>
    <p:sldId id="290" r:id="rId20"/>
    <p:sldId id="279" r:id="rId21"/>
    <p:sldId id="27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009" autoAdjust="0"/>
    <p:restoredTop sz="94660" autoAdjust="0"/>
  </p:normalViewPr>
  <p:slideViewPr>
    <p:cSldViewPr snapToGrid="0">
      <p:cViewPr varScale="1">
        <p:scale>
          <a:sx n="81" d="100"/>
          <a:sy n="81" d="100"/>
        </p:scale>
        <p:origin x="658" y="6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00" d="100"/>
          <a:sy n="100" d="100"/>
        </p:scale>
        <p:origin x="2400" y="-100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3FE263-02AF-4CA5-9786-558C755EA472}" type="datetimeFigureOut">
              <a:rPr lang="en-US" smtClean="0"/>
              <a:t>10/14/2024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FBDB82-F2D0-49B4-A8B5-25A870D658DD}" type="slidenum">
              <a:rPr lang="en-US" smtClean="0"/>
              <a:t>‹#›</a:t>
            </a:fld>
            <a:endParaRPr lang="en-US"/>
          </a:p>
        </p:txBody>
      </p:sp>
    </p:spTree>
    <p:extLst>
      <p:ext uri="{BB962C8B-B14F-4D97-AF65-F5344CB8AC3E}">
        <p14:creationId xmlns:p14="http://schemas.microsoft.com/office/powerpoint/2010/main" val="2606772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quick overview of key software highlights. On a lot of slides I’ll just point you to other references.</a:t>
            </a:r>
          </a:p>
        </p:txBody>
      </p:sp>
      <p:sp>
        <p:nvSpPr>
          <p:cNvPr id="4" name="Slide Number Placeholder 3"/>
          <p:cNvSpPr>
            <a:spLocks noGrp="1"/>
          </p:cNvSpPr>
          <p:nvPr>
            <p:ph type="sldNum" sz="quarter" idx="5"/>
          </p:nvPr>
        </p:nvSpPr>
        <p:spPr/>
        <p:txBody>
          <a:bodyPr/>
          <a:lstStyle/>
          <a:p>
            <a:fld id="{7BFBDB82-F2D0-49B4-A8B5-25A870D658DD}" type="slidenum">
              <a:rPr lang="en-US" smtClean="0"/>
              <a:t>1</a:t>
            </a:fld>
            <a:endParaRPr lang="en-US"/>
          </a:p>
        </p:txBody>
      </p:sp>
    </p:spTree>
    <p:extLst>
      <p:ext uri="{BB962C8B-B14F-4D97-AF65-F5344CB8AC3E}">
        <p14:creationId xmlns:p14="http://schemas.microsoft.com/office/powerpoint/2010/main" val="3423095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Much more flexibility with selection.</a:t>
            </a:r>
          </a:p>
          <a:p>
            <a:endParaRPr lang="en-US" dirty="0"/>
          </a:p>
          <a:p>
            <a:r>
              <a:rPr lang="en-US" dirty="0"/>
              <a:t>- Full width or Half width boxes.</a:t>
            </a:r>
          </a:p>
          <a:p>
            <a:r>
              <a:rPr lang="en-US" dirty="0"/>
              <a:t>- Boxes can be resized.</a:t>
            </a:r>
          </a:p>
          <a:p>
            <a:r>
              <a:rPr lang="en-US" dirty="0"/>
              <a:t>- Boxes can be different sizes.</a:t>
            </a:r>
          </a:p>
          <a:p>
            <a:pPr marL="171450" indent="-171450">
              <a:buFontTx/>
              <a:buChar char="-"/>
            </a:pPr>
            <a:endParaRPr lang="en-US" dirty="0"/>
          </a:p>
          <a:p>
            <a:r>
              <a:rPr lang="en-US" dirty="0"/>
              <a:t>Save channel subset can now be set here.</a:t>
            </a:r>
          </a:p>
        </p:txBody>
      </p:sp>
      <p:sp>
        <p:nvSpPr>
          <p:cNvPr id="4" name="Slide Number Placeholder 3"/>
          <p:cNvSpPr>
            <a:spLocks noGrp="1"/>
          </p:cNvSpPr>
          <p:nvPr>
            <p:ph type="sldNum" sz="quarter" idx="5"/>
          </p:nvPr>
        </p:nvSpPr>
        <p:spPr/>
        <p:txBody>
          <a:bodyPr/>
          <a:lstStyle/>
          <a:p>
            <a:fld id="{7BFBDB82-F2D0-49B4-A8B5-25A870D658DD}" type="slidenum">
              <a:rPr lang="en-US" smtClean="0"/>
              <a:t>10</a:t>
            </a:fld>
            <a:endParaRPr lang="en-US"/>
          </a:p>
        </p:txBody>
      </p:sp>
    </p:spTree>
    <p:extLst>
      <p:ext uri="{BB962C8B-B14F-4D97-AF65-F5344CB8AC3E}">
        <p14:creationId xmlns:p14="http://schemas.microsoft.com/office/powerpoint/2010/main" val="1822816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bit hidden, SHANKVIEWER.</a:t>
            </a:r>
          </a:p>
          <a:p>
            <a:endParaRPr lang="en-US" dirty="0"/>
          </a:p>
          <a:p>
            <a:r>
              <a:rPr lang="en-US" dirty="0"/>
              <a:t>Has two tabs.</a:t>
            </a:r>
          </a:p>
          <a:p>
            <a:pPr marL="171450" indent="-171450">
              <a:buFontTx/>
              <a:buChar char="-"/>
            </a:pPr>
            <a:r>
              <a:rPr lang="en-US" dirty="0"/>
              <a:t>Edit the site selection IMRO table.</a:t>
            </a:r>
          </a:p>
          <a:p>
            <a:pPr marL="171450" indent="-171450">
              <a:buFontTx/>
              <a:buChar char="-"/>
            </a:pPr>
            <a:r>
              <a:rPr lang="en-US" dirty="0"/>
              <a:t>View activity</a:t>
            </a:r>
          </a:p>
          <a:p>
            <a:endParaRPr lang="en-US" dirty="0"/>
          </a:p>
          <a:p>
            <a:r>
              <a:rPr lang="en-US" dirty="0"/>
              <a:t>Also, right-click on trace or site to get other features…</a:t>
            </a:r>
          </a:p>
          <a:p>
            <a:endParaRPr lang="en-US" dirty="0"/>
          </a:p>
          <a:p>
            <a:r>
              <a:rPr lang="en-US" dirty="0"/>
              <a:t>NEXT SLIDE</a:t>
            </a:r>
          </a:p>
        </p:txBody>
      </p:sp>
      <p:sp>
        <p:nvSpPr>
          <p:cNvPr id="4" name="Slide Number Placeholder 3"/>
          <p:cNvSpPr>
            <a:spLocks noGrp="1"/>
          </p:cNvSpPr>
          <p:nvPr>
            <p:ph type="sldNum" sz="quarter" idx="5"/>
          </p:nvPr>
        </p:nvSpPr>
        <p:spPr/>
        <p:txBody>
          <a:bodyPr/>
          <a:lstStyle/>
          <a:p>
            <a:fld id="{7BFBDB82-F2D0-49B4-A8B5-25A870D658DD}" type="slidenum">
              <a:rPr lang="en-US" smtClean="0"/>
              <a:t>11</a:t>
            </a:fld>
            <a:endParaRPr lang="en-US"/>
          </a:p>
        </p:txBody>
      </p:sp>
    </p:spTree>
    <p:extLst>
      <p:ext uri="{BB962C8B-B14F-4D97-AF65-F5344CB8AC3E}">
        <p14:creationId xmlns:p14="http://schemas.microsoft.com/office/powerpoint/2010/main" val="1590449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Things you can do from right-click.</a:t>
            </a:r>
          </a:p>
          <a:p>
            <a:endParaRPr lang="en-US" dirty="0"/>
          </a:p>
          <a:p>
            <a:pPr marL="171450" indent="-171450">
              <a:buFontTx/>
              <a:buChar char="-"/>
            </a:pPr>
            <a:r>
              <a:rPr lang="en-US" dirty="0"/>
              <a:t>Audio</a:t>
            </a:r>
          </a:p>
          <a:p>
            <a:pPr marL="171450" indent="-171450">
              <a:buFontTx/>
              <a:buChar char="-"/>
            </a:pPr>
            <a:r>
              <a:rPr lang="en-US" dirty="0" err="1"/>
              <a:t>SpikeView</a:t>
            </a:r>
            <a:endParaRPr lang="en-US" dirty="0"/>
          </a:p>
          <a:p>
            <a:pPr marL="171450" indent="-171450">
              <a:buFontTx/>
              <a:buChar char="-"/>
            </a:pPr>
            <a:r>
              <a:rPr lang="en-US" dirty="0"/>
              <a:t>Mask channel</a:t>
            </a:r>
          </a:p>
          <a:p>
            <a:pPr marL="171450" indent="-171450">
              <a:buFontTx/>
              <a:buChar char="-"/>
            </a:pPr>
            <a:r>
              <a:rPr lang="en-US" dirty="0"/>
              <a:t>Change save subset</a:t>
            </a:r>
          </a:p>
          <a:p>
            <a:pPr marL="171450" indent="-171450">
              <a:buFontTx/>
              <a:buChar char="-"/>
            </a:pPr>
            <a:r>
              <a:rPr lang="en-US" dirty="0"/>
              <a:t>Get </a:t>
            </a:r>
            <a:r>
              <a:rPr lang="en-US" dirty="0" err="1"/>
              <a:t>ColorTTL</a:t>
            </a:r>
            <a:r>
              <a:rPr lang="en-US" dirty="0"/>
              <a:t> feature.</a:t>
            </a:r>
          </a:p>
        </p:txBody>
      </p:sp>
      <p:sp>
        <p:nvSpPr>
          <p:cNvPr id="4" name="Slide Number Placeholder 3"/>
          <p:cNvSpPr>
            <a:spLocks noGrp="1"/>
          </p:cNvSpPr>
          <p:nvPr>
            <p:ph type="sldNum" sz="quarter" idx="5"/>
          </p:nvPr>
        </p:nvSpPr>
        <p:spPr/>
        <p:txBody>
          <a:bodyPr/>
          <a:lstStyle/>
          <a:p>
            <a:fld id="{7BFBDB82-F2D0-49B4-A8B5-25A870D658DD}" type="slidenum">
              <a:rPr lang="en-US" smtClean="0"/>
              <a:t>12</a:t>
            </a:fld>
            <a:endParaRPr lang="en-US"/>
          </a:p>
        </p:txBody>
      </p:sp>
    </p:spTree>
    <p:extLst>
      <p:ext uri="{BB962C8B-B14F-4D97-AF65-F5344CB8AC3E}">
        <p14:creationId xmlns:p14="http://schemas.microsoft.com/office/powerpoint/2010/main" val="2451259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annotation on slide</a:t>
            </a:r>
          </a:p>
        </p:txBody>
      </p:sp>
      <p:sp>
        <p:nvSpPr>
          <p:cNvPr id="4" name="Slide Number Placeholder 3"/>
          <p:cNvSpPr>
            <a:spLocks noGrp="1"/>
          </p:cNvSpPr>
          <p:nvPr>
            <p:ph type="sldNum" sz="quarter" idx="5"/>
          </p:nvPr>
        </p:nvSpPr>
        <p:spPr/>
        <p:txBody>
          <a:bodyPr/>
          <a:lstStyle/>
          <a:p>
            <a:fld id="{7BFBDB82-F2D0-49B4-A8B5-25A870D658DD}" type="slidenum">
              <a:rPr lang="en-US" smtClean="0"/>
              <a:t>13</a:t>
            </a:fld>
            <a:endParaRPr lang="en-US"/>
          </a:p>
        </p:txBody>
      </p:sp>
    </p:spTree>
    <p:extLst>
      <p:ext uri="{BB962C8B-B14F-4D97-AF65-F5344CB8AC3E}">
        <p14:creationId xmlns:p14="http://schemas.microsoft.com/office/powerpoint/2010/main" val="1282081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the ANATOMY data coming live from Pinpoint or Trajectory Explorer…</a:t>
            </a:r>
          </a:p>
          <a:p>
            <a:endParaRPr lang="en-US" dirty="0"/>
          </a:p>
          <a:p>
            <a:pPr marL="171450" indent="-171450">
              <a:buFontTx/>
              <a:buChar char="-"/>
            </a:pPr>
            <a:r>
              <a:rPr lang="en-US" dirty="0"/>
              <a:t>Start run</a:t>
            </a:r>
          </a:p>
          <a:p>
            <a:pPr marL="171450" indent="-171450">
              <a:buFontTx/>
              <a:buChar char="-"/>
            </a:pPr>
            <a:r>
              <a:rPr lang="en-US" dirty="0"/>
              <a:t>Open ShankViewer</a:t>
            </a:r>
          </a:p>
          <a:p>
            <a:pPr marL="171450" indent="-171450">
              <a:buFontTx/>
              <a:buChar char="-"/>
            </a:pPr>
            <a:r>
              <a:rPr lang="en-US" dirty="0"/>
              <a:t>View Tab displays the region legend/color table</a:t>
            </a:r>
          </a:p>
          <a:p>
            <a:pPr marL="171450" indent="-171450">
              <a:buFontTx/>
              <a:buChar char="-"/>
            </a:pPr>
            <a:r>
              <a:rPr lang="en-US" dirty="0"/>
              <a:t>Apply color to shank or traces</a:t>
            </a:r>
          </a:p>
        </p:txBody>
      </p:sp>
      <p:sp>
        <p:nvSpPr>
          <p:cNvPr id="4" name="Slide Number Placeholder 3"/>
          <p:cNvSpPr>
            <a:spLocks noGrp="1"/>
          </p:cNvSpPr>
          <p:nvPr>
            <p:ph type="sldNum" sz="quarter" idx="5"/>
          </p:nvPr>
        </p:nvSpPr>
        <p:spPr/>
        <p:txBody>
          <a:bodyPr/>
          <a:lstStyle/>
          <a:p>
            <a:fld id="{7BFBDB82-F2D0-49B4-A8B5-25A870D658DD}" type="slidenum">
              <a:rPr lang="en-US" smtClean="0"/>
              <a:t>14</a:t>
            </a:fld>
            <a:endParaRPr lang="en-US"/>
          </a:p>
        </p:txBody>
      </p:sp>
    </p:spTree>
    <p:extLst>
      <p:ext uri="{BB962C8B-B14F-4D97-AF65-F5344CB8AC3E}">
        <p14:creationId xmlns:p14="http://schemas.microsoft.com/office/powerpoint/2010/main" val="3408497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key FileViewer tool is LINKING.</a:t>
            </a:r>
          </a:p>
          <a:p>
            <a:endParaRPr lang="en-US" dirty="0"/>
          </a:p>
          <a:p>
            <a:r>
              <a:rPr lang="en-US" dirty="0"/>
              <a:t>You can open a set of files and time lock them. Scroll through them together to see how events are aligned in time.</a:t>
            </a:r>
          </a:p>
          <a:p>
            <a:endParaRPr lang="en-US" dirty="0"/>
          </a:p>
          <a:p>
            <a:r>
              <a:rPr lang="en-US" dirty="0"/>
              <a:t>Also we point out that you can:</a:t>
            </a:r>
          </a:p>
          <a:p>
            <a:endParaRPr lang="en-US" dirty="0"/>
          </a:p>
          <a:p>
            <a:pPr marL="171450" indent="-171450">
              <a:buFontTx/>
              <a:buChar char="-"/>
            </a:pPr>
            <a:r>
              <a:rPr lang="en-US" dirty="0"/>
              <a:t>Control-click to select a time range and zoom in on it.</a:t>
            </a:r>
          </a:p>
          <a:p>
            <a:pPr marL="171450" indent="-171450">
              <a:buFontTx/>
              <a:buChar char="-"/>
            </a:pPr>
            <a:r>
              <a:rPr lang="en-US" dirty="0"/>
              <a:t>You can also change the time scale with ctrl +/-</a:t>
            </a:r>
          </a:p>
          <a:p>
            <a:pPr marL="171450" indent="-171450">
              <a:buFontTx/>
              <a:buChar char="-"/>
            </a:pPr>
            <a:endParaRPr lang="en-US" dirty="0"/>
          </a:p>
          <a:p>
            <a:pPr marL="171450" indent="-171450">
              <a:buFontTx/>
              <a:buChar char="-"/>
            </a:pPr>
            <a:r>
              <a:rPr lang="en-US" dirty="0"/>
              <a:t>Shift-click to select and measure a time span. Read out the span in the bottom status region of the window.</a:t>
            </a:r>
          </a:p>
          <a:p>
            <a:endParaRPr lang="en-US" dirty="0"/>
          </a:p>
          <a:p>
            <a:r>
              <a:rPr lang="en-US" dirty="0"/>
              <a:t>CLICK TO PLAY MOVIE</a:t>
            </a:r>
          </a:p>
        </p:txBody>
      </p:sp>
      <p:sp>
        <p:nvSpPr>
          <p:cNvPr id="4" name="Slide Number Placeholder 3"/>
          <p:cNvSpPr>
            <a:spLocks noGrp="1"/>
          </p:cNvSpPr>
          <p:nvPr>
            <p:ph type="sldNum" sz="quarter" idx="5"/>
          </p:nvPr>
        </p:nvSpPr>
        <p:spPr/>
        <p:txBody>
          <a:bodyPr/>
          <a:lstStyle/>
          <a:p>
            <a:fld id="{7BFBDB82-F2D0-49B4-A8B5-25A870D658DD}" type="slidenum">
              <a:rPr lang="en-US" smtClean="0"/>
              <a:t>15</a:t>
            </a:fld>
            <a:endParaRPr lang="en-US"/>
          </a:p>
        </p:txBody>
      </p:sp>
    </p:spTree>
    <p:extLst>
      <p:ext uri="{BB962C8B-B14F-4D97-AF65-F5344CB8AC3E}">
        <p14:creationId xmlns:p14="http://schemas.microsoft.com/office/powerpoint/2010/main" val="3512014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review the results of a probe SURVEY.</a:t>
            </a:r>
          </a:p>
          <a:p>
            <a:endParaRPr lang="en-US" dirty="0"/>
          </a:p>
          <a:p>
            <a:pPr marL="171450" indent="-171450">
              <a:buFontTx/>
              <a:buChar char="-"/>
            </a:pPr>
            <a:r>
              <a:rPr lang="en-US" dirty="0"/>
              <a:t>Open the recorded file with FileViewer.</a:t>
            </a:r>
          </a:p>
          <a:p>
            <a:pPr marL="171450" indent="-171450">
              <a:buFontTx/>
              <a:buChar char="-"/>
            </a:pPr>
            <a:r>
              <a:rPr lang="en-US" dirty="0"/>
              <a:t>You can scroll manually to see how stimulus events align with activity; LINKING.</a:t>
            </a:r>
          </a:p>
          <a:p>
            <a:pPr marL="171450" indent="-171450">
              <a:buFontTx/>
              <a:buChar char="-"/>
            </a:pPr>
            <a:endParaRPr lang="en-US" dirty="0"/>
          </a:p>
          <a:p>
            <a:pPr marL="171450" indent="-171450">
              <a:buFontTx/>
              <a:buChar char="-"/>
            </a:pPr>
            <a:r>
              <a:rPr lang="en-US" dirty="0"/>
              <a:t>Use ‘Sample Whole Survey’ + ‘Update’ to integrate all activity.</a:t>
            </a:r>
          </a:p>
          <a:p>
            <a:pPr marL="171450" indent="-171450">
              <a:buFontTx/>
              <a:buChar char="-"/>
            </a:pPr>
            <a:r>
              <a:rPr lang="en-US" dirty="0"/>
              <a:t>Now you can create </a:t>
            </a:r>
            <a:r>
              <a:rPr lang="en-US" dirty="0" err="1"/>
              <a:t>imto</a:t>
            </a:r>
            <a:r>
              <a:rPr lang="en-US" dirty="0"/>
              <a:t> tables that lasso the activity,</a:t>
            </a:r>
          </a:p>
          <a:p>
            <a:pPr marL="171450" indent="-171450">
              <a:buFontTx/>
              <a:buChar char="-"/>
            </a:pPr>
            <a:r>
              <a:rPr lang="en-US" dirty="0"/>
              <a:t>Or intersection of activity and anatomy,</a:t>
            </a:r>
          </a:p>
          <a:p>
            <a:pPr marL="171450" indent="-171450">
              <a:buFontTx/>
              <a:buChar char="-"/>
            </a:pPr>
            <a:endParaRPr lang="en-US" dirty="0"/>
          </a:p>
          <a:p>
            <a:pPr marL="171450" indent="-171450">
              <a:buFontTx/>
              <a:buChar char="-"/>
            </a:pPr>
            <a:r>
              <a:rPr lang="en-US" dirty="0"/>
              <a:t>Or increase/decrease in activity around stimulus markers in a TTL channel, which is coming soon.</a:t>
            </a:r>
          </a:p>
          <a:p>
            <a:endParaRPr lang="en-US" dirty="0"/>
          </a:p>
          <a:p>
            <a:endParaRPr lang="en-US" dirty="0"/>
          </a:p>
          <a:p>
            <a:r>
              <a:rPr lang="en-US" dirty="0"/>
              <a:t>CLICK TO PLAY MOVIE</a:t>
            </a:r>
          </a:p>
          <a:p>
            <a:endParaRPr lang="en-US" dirty="0"/>
          </a:p>
        </p:txBody>
      </p:sp>
      <p:sp>
        <p:nvSpPr>
          <p:cNvPr id="4" name="Slide Number Placeholder 3"/>
          <p:cNvSpPr>
            <a:spLocks noGrp="1"/>
          </p:cNvSpPr>
          <p:nvPr>
            <p:ph type="sldNum" sz="quarter" idx="5"/>
          </p:nvPr>
        </p:nvSpPr>
        <p:spPr/>
        <p:txBody>
          <a:bodyPr/>
          <a:lstStyle/>
          <a:p>
            <a:fld id="{7BFBDB82-F2D0-49B4-A8B5-25A870D658DD}" type="slidenum">
              <a:rPr lang="en-US" smtClean="0"/>
              <a:t>16</a:t>
            </a:fld>
            <a:endParaRPr lang="en-US"/>
          </a:p>
        </p:txBody>
      </p:sp>
    </p:spTree>
    <p:extLst>
      <p:ext uri="{BB962C8B-B14F-4D97-AF65-F5344CB8AC3E}">
        <p14:creationId xmlns:p14="http://schemas.microsoft.com/office/powerpoint/2010/main" val="1947685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within the FileViewer is the Export tool</a:t>
            </a:r>
          </a:p>
          <a:p>
            <a:endParaRPr lang="en-US" dirty="0"/>
          </a:p>
          <a:p>
            <a:r>
              <a:rPr lang="en-US" dirty="0"/>
              <a:t>Downsize a large data file</a:t>
            </a:r>
          </a:p>
          <a:p>
            <a:endParaRPr lang="en-US" dirty="0"/>
          </a:p>
          <a:p>
            <a:pPr marL="171450" indent="-171450">
              <a:buFontTx/>
              <a:buChar char="-"/>
            </a:pPr>
            <a:r>
              <a:rPr lang="en-US" dirty="0"/>
              <a:t>Any subset of the channels</a:t>
            </a:r>
          </a:p>
          <a:p>
            <a:pPr marL="171450" indent="-171450">
              <a:buFontTx/>
              <a:buChar char="-"/>
            </a:pPr>
            <a:r>
              <a:rPr lang="en-US" dirty="0"/>
              <a:t>Any subset of the time range</a:t>
            </a:r>
          </a:p>
          <a:p>
            <a:pPr marL="171450" indent="-171450">
              <a:buFontTx/>
              <a:buChar char="-"/>
            </a:pPr>
            <a:endParaRPr lang="en-US" dirty="0"/>
          </a:p>
          <a:p>
            <a:r>
              <a:rPr lang="en-US" dirty="0"/>
              <a:t>This makes a new smaller run you can:</a:t>
            </a:r>
          </a:p>
          <a:p>
            <a:endParaRPr lang="en-US" dirty="0"/>
          </a:p>
          <a:p>
            <a:pPr marL="171450" indent="-171450">
              <a:buFontTx/>
              <a:buChar char="-"/>
            </a:pPr>
            <a:r>
              <a:rPr lang="en-US" dirty="0"/>
              <a:t>Test and debug issues</a:t>
            </a:r>
          </a:p>
          <a:p>
            <a:pPr marL="171450" indent="-171450">
              <a:buFontTx/>
              <a:buChar char="-"/>
            </a:pPr>
            <a:r>
              <a:rPr lang="en-US" dirty="0"/>
              <a:t>Share easily with others</a:t>
            </a:r>
          </a:p>
        </p:txBody>
      </p:sp>
      <p:sp>
        <p:nvSpPr>
          <p:cNvPr id="4" name="Slide Number Placeholder 3"/>
          <p:cNvSpPr>
            <a:spLocks noGrp="1"/>
          </p:cNvSpPr>
          <p:nvPr>
            <p:ph type="sldNum" sz="quarter" idx="5"/>
          </p:nvPr>
        </p:nvSpPr>
        <p:spPr/>
        <p:txBody>
          <a:bodyPr/>
          <a:lstStyle/>
          <a:p>
            <a:fld id="{7BFBDB82-F2D0-49B4-A8B5-25A870D658DD}" type="slidenum">
              <a:rPr lang="en-US" smtClean="0"/>
              <a:t>17</a:t>
            </a:fld>
            <a:endParaRPr lang="en-US"/>
          </a:p>
        </p:txBody>
      </p:sp>
    </p:spTree>
    <p:extLst>
      <p:ext uri="{BB962C8B-B14F-4D97-AF65-F5344CB8AC3E}">
        <p14:creationId xmlns:p14="http://schemas.microsoft.com/office/powerpoint/2010/main" val="1592762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FBDB82-F2D0-49B4-A8B5-25A870D658DD}" type="slidenum">
              <a:rPr lang="en-US" smtClean="0"/>
              <a:t>18</a:t>
            </a:fld>
            <a:endParaRPr lang="en-US"/>
          </a:p>
        </p:txBody>
      </p:sp>
    </p:spTree>
    <p:extLst>
      <p:ext uri="{BB962C8B-B14F-4D97-AF65-F5344CB8AC3E}">
        <p14:creationId xmlns:p14="http://schemas.microsoft.com/office/powerpoint/2010/main" val="2899402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FBDB82-F2D0-49B4-A8B5-25A870D658DD}" type="slidenum">
              <a:rPr lang="en-US" smtClean="0"/>
              <a:t>19</a:t>
            </a:fld>
            <a:endParaRPr lang="en-US"/>
          </a:p>
        </p:txBody>
      </p:sp>
    </p:spTree>
    <p:extLst>
      <p:ext uri="{BB962C8B-B14F-4D97-AF65-F5344CB8AC3E}">
        <p14:creationId xmlns:p14="http://schemas.microsoft.com/office/powerpoint/2010/main" val="2267494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at the </a:t>
            </a:r>
            <a:r>
              <a:rPr lang="en-US" b="1" dirty="0"/>
              <a:t>download site</a:t>
            </a:r>
            <a:r>
              <a:rPr lang="en-US" dirty="0"/>
              <a:t>, it has everything you need:</a:t>
            </a:r>
          </a:p>
          <a:p>
            <a:endParaRPr lang="en-US" dirty="0"/>
          </a:p>
          <a:p>
            <a:pPr marL="171450" indent="-171450">
              <a:buFontTx/>
              <a:buChar char="-"/>
            </a:pPr>
            <a:r>
              <a:rPr lang="en-US" dirty="0"/>
              <a:t>Quick-ref</a:t>
            </a:r>
          </a:p>
          <a:p>
            <a:pPr marL="171450" indent="-171450">
              <a:buFontTx/>
              <a:buChar char="-"/>
            </a:pPr>
            <a:r>
              <a:rPr lang="en-US" dirty="0"/>
              <a:t>Help docs</a:t>
            </a:r>
          </a:p>
          <a:p>
            <a:pPr marL="171450" indent="-171450">
              <a:buFontTx/>
              <a:buChar char="-"/>
            </a:pPr>
            <a:r>
              <a:rPr lang="en-US" dirty="0"/>
              <a:t>Videos</a:t>
            </a:r>
          </a:p>
          <a:p>
            <a:endParaRPr lang="en-US" dirty="0"/>
          </a:p>
          <a:p>
            <a:r>
              <a:rPr lang="en-US" dirty="0"/>
              <a:t>There’s a lot of metadata stored with each data acquisition session:</a:t>
            </a:r>
          </a:p>
          <a:p>
            <a:endParaRPr lang="en-US" dirty="0"/>
          </a:p>
          <a:p>
            <a:pPr marL="171450" indent="-171450">
              <a:buFontTx/>
              <a:buChar char="-"/>
            </a:pPr>
            <a:r>
              <a:rPr lang="en-US" dirty="0"/>
              <a:t>All the hardware parts you used</a:t>
            </a:r>
          </a:p>
          <a:p>
            <a:pPr marL="171450" indent="-171450">
              <a:buFontTx/>
              <a:buChar char="-"/>
            </a:pPr>
            <a:r>
              <a:rPr lang="en-US" dirty="0"/>
              <a:t>All the settings and parameters</a:t>
            </a:r>
          </a:p>
          <a:p>
            <a:pPr marL="171450" indent="-171450">
              <a:buFontTx/>
              <a:buChar char="-"/>
            </a:pPr>
            <a:endParaRPr lang="en-US" dirty="0"/>
          </a:p>
          <a:p>
            <a:r>
              <a:rPr lang="en-US" dirty="0"/>
              <a:t>So you can recreate what you did and track down any parts that might have problems</a:t>
            </a:r>
          </a:p>
        </p:txBody>
      </p:sp>
      <p:sp>
        <p:nvSpPr>
          <p:cNvPr id="4" name="Slide Number Placeholder 3"/>
          <p:cNvSpPr>
            <a:spLocks noGrp="1"/>
          </p:cNvSpPr>
          <p:nvPr>
            <p:ph type="sldNum" sz="quarter" idx="5"/>
          </p:nvPr>
        </p:nvSpPr>
        <p:spPr/>
        <p:txBody>
          <a:bodyPr/>
          <a:lstStyle/>
          <a:p>
            <a:fld id="{7BFBDB82-F2D0-49B4-A8B5-25A870D658DD}" type="slidenum">
              <a:rPr lang="en-US" smtClean="0"/>
              <a:t>2</a:t>
            </a:fld>
            <a:endParaRPr lang="en-US"/>
          </a:p>
        </p:txBody>
      </p:sp>
    </p:spTree>
    <p:extLst>
      <p:ext uri="{BB962C8B-B14F-4D97-AF65-F5344CB8AC3E}">
        <p14:creationId xmlns:p14="http://schemas.microsoft.com/office/powerpoint/2010/main" val="3544534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integrate SpikeGLX into a larger workflow with the remote scripting tools.</a:t>
            </a:r>
          </a:p>
          <a:p>
            <a:endParaRPr lang="en-US" dirty="0"/>
          </a:p>
          <a:p>
            <a:pPr marL="171450" indent="-171450">
              <a:buFontTx/>
              <a:buChar char="-"/>
            </a:pPr>
            <a:r>
              <a:rPr lang="en-US" dirty="0"/>
              <a:t>You can start and stop runs,</a:t>
            </a:r>
          </a:p>
          <a:p>
            <a:pPr marL="171450" indent="-171450">
              <a:buFontTx/>
              <a:buChar char="-"/>
            </a:pPr>
            <a:r>
              <a:rPr lang="en-US" dirty="0"/>
              <a:t>Set parameters,</a:t>
            </a:r>
          </a:p>
          <a:p>
            <a:pPr marL="171450" indent="-171450">
              <a:buFontTx/>
              <a:buChar char="-"/>
            </a:pPr>
            <a:r>
              <a:rPr lang="en-US" dirty="0"/>
              <a:t>Fetch and process data in real time.</a:t>
            </a:r>
          </a:p>
          <a:p>
            <a:endParaRPr lang="en-US" dirty="0"/>
          </a:p>
        </p:txBody>
      </p:sp>
      <p:sp>
        <p:nvSpPr>
          <p:cNvPr id="4" name="Slide Number Placeholder 3"/>
          <p:cNvSpPr>
            <a:spLocks noGrp="1"/>
          </p:cNvSpPr>
          <p:nvPr>
            <p:ph type="sldNum" sz="quarter" idx="5"/>
          </p:nvPr>
        </p:nvSpPr>
        <p:spPr/>
        <p:txBody>
          <a:bodyPr/>
          <a:lstStyle/>
          <a:p>
            <a:fld id="{7BFBDB82-F2D0-49B4-A8B5-25A870D658DD}" type="slidenum">
              <a:rPr lang="en-US" smtClean="0"/>
              <a:t>20</a:t>
            </a:fld>
            <a:endParaRPr lang="en-US"/>
          </a:p>
        </p:txBody>
      </p:sp>
    </p:spTree>
    <p:extLst>
      <p:ext uri="{BB962C8B-B14F-4D97-AF65-F5344CB8AC3E}">
        <p14:creationId xmlns:p14="http://schemas.microsoft.com/office/powerpoint/2010/main" val="4122055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SpikeGLX is an ecosystem.</a:t>
            </a:r>
          </a:p>
          <a:p>
            <a:endParaRPr lang="en-US" dirty="0"/>
          </a:p>
          <a:p>
            <a:pPr marL="171450" indent="-171450">
              <a:buFontTx/>
              <a:buChar char="-"/>
            </a:pPr>
            <a:r>
              <a:rPr lang="en-US" dirty="0"/>
              <a:t>Remote scripting tools</a:t>
            </a:r>
          </a:p>
          <a:p>
            <a:pPr marL="171450" indent="-171450">
              <a:buFontTx/>
              <a:buChar char="-"/>
            </a:pPr>
            <a:r>
              <a:rPr lang="en-US" dirty="0"/>
              <a:t>Postprocessing tools</a:t>
            </a:r>
          </a:p>
          <a:p>
            <a:pPr marL="171450" indent="-171450">
              <a:buFontTx/>
              <a:buChar char="-"/>
            </a:pPr>
            <a:r>
              <a:rPr lang="en-US" dirty="0"/>
              <a:t>Alignment tools</a:t>
            </a:r>
          </a:p>
        </p:txBody>
      </p:sp>
      <p:sp>
        <p:nvSpPr>
          <p:cNvPr id="4" name="Slide Number Placeholder 3"/>
          <p:cNvSpPr>
            <a:spLocks noGrp="1"/>
          </p:cNvSpPr>
          <p:nvPr>
            <p:ph type="sldNum" sz="quarter" idx="5"/>
          </p:nvPr>
        </p:nvSpPr>
        <p:spPr/>
        <p:txBody>
          <a:bodyPr/>
          <a:lstStyle/>
          <a:p>
            <a:fld id="{7BFBDB82-F2D0-49B4-A8B5-25A870D658DD}" type="slidenum">
              <a:rPr lang="en-US" smtClean="0"/>
              <a:t>21</a:t>
            </a:fld>
            <a:endParaRPr lang="en-US"/>
          </a:p>
        </p:txBody>
      </p:sp>
    </p:spTree>
    <p:extLst>
      <p:ext uri="{BB962C8B-B14F-4D97-AF65-F5344CB8AC3E}">
        <p14:creationId xmlns:p14="http://schemas.microsoft.com/office/powerpoint/2010/main" val="3213206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how the download site looks.</a:t>
            </a:r>
          </a:p>
          <a:p>
            <a:endParaRPr lang="en-US" dirty="0"/>
          </a:p>
          <a:p>
            <a:pPr marL="171450" indent="-171450">
              <a:buFontTx/>
              <a:buChar char="-"/>
            </a:pPr>
            <a:r>
              <a:rPr lang="en-US" dirty="0"/>
              <a:t>Major topics across the top</a:t>
            </a:r>
          </a:p>
          <a:p>
            <a:pPr marL="171450" indent="-171450">
              <a:buFontTx/>
              <a:buChar char="-"/>
            </a:pPr>
            <a:r>
              <a:rPr lang="en-US" dirty="0"/>
              <a:t>Table of contents on the left</a:t>
            </a:r>
          </a:p>
          <a:p>
            <a:pPr marL="171450" indent="-171450">
              <a:buFontTx/>
              <a:buChar char="-"/>
            </a:pPr>
            <a:r>
              <a:rPr lang="en-US" dirty="0"/>
              <a:t>Scroll through document on the right.</a:t>
            </a:r>
          </a:p>
          <a:p>
            <a:endParaRPr lang="en-US" dirty="0"/>
          </a:p>
          <a:p>
            <a:r>
              <a:rPr lang="en-US" dirty="0"/>
              <a:t>Where to get stuff</a:t>
            </a:r>
          </a:p>
          <a:p>
            <a:r>
              <a:rPr lang="en-US" dirty="0"/>
              <a:t>How to install and use it</a:t>
            </a:r>
          </a:p>
        </p:txBody>
      </p:sp>
      <p:sp>
        <p:nvSpPr>
          <p:cNvPr id="4" name="Slide Number Placeholder 3"/>
          <p:cNvSpPr>
            <a:spLocks noGrp="1"/>
          </p:cNvSpPr>
          <p:nvPr>
            <p:ph type="sldNum" sz="quarter" idx="5"/>
          </p:nvPr>
        </p:nvSpPr>
        <p:spPr/>
        <p:txBody>
          <a:bodyPr/>
          <a:lstStyle/>
          <a:p>
            <a:fld id="{7BFBDB82-F2D0-49B4-A8B5-25A870D658DD}" type="slidenum">
              <a:rPr lang="en-US" smtClean="0"/>
              <a:t>3</a:t>
            </a:fld>
            <a:endParaRPr lang="en-US"/>
          </a:p>
        </p:txBody>
      </p:sp>
    </p:spTree>
    <p:extLst>
      <p:ext uri="{BB962C8B-B14F-4D97-AF65-F5344CB8AC3E}">
        <p14:creationId xmlns:p14="http://schemas.microsoft.com/office/powerpoint/2010/main" val="2850735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Imec probes have many more sites than recording channels, so you usually record from some subset of the sites.</a:t>
            </a:r>
          </a:p>
          <a:p>
            <a:endParaRPr lang="en-US" dirty="0"/>
          </a:p>
          <a:p>
            <a:r>
              <a:rPr lang="en-US" dirty="0"/>
              <a:t>The GeomMap is in your recording metadata. It gives the physical locations in microns of the sites you actually used.</a:t>
            </a:r>
          </a:p>
          <a:p>
            <a:endParaRPr lang="en-US" dirty="0"/>
          </a:p>
          <a:p>
            <a:r>
              <a:rPr lang="en-US" dirty="0"/>
              <a:t>Look on the download site document: Metadata_30 for details.</a:t>
            </a:r>
          </a:p>
        </p:txBody>
      </p:sp>
      <p:sp>
        <p:nvSpPr>
          <p:cNvPr id="4" name="Slide Number Placeholder 3"/>
          <p:cNvSpPr>
            <a:spLocks noGrp="1"/>
          </p:cNvSpPr>
          <p:nvPr>
            <p:ph type="sldNum" sz="quarter" idx="5"/>
          </p:nvPr>
        </p:nvSpPr>
        <p:spPr/>
        <p:txBody>
          <a:bodyPr/>
          <a:lstStyle/>
          <a:p>
            <a:fld id="{7BFBDB82-F2D0-49B4-A8B5-25A870D658DD}" type="slidenum">
              <a:rPr lang="en-US" smtClean="0"/>
              <a:t>4</a:t>
            </a:fld>
            <a:endParaRPr lang="en-US" dirty="0"/>
          </a:p>
        </p:txBody>
      </p:sp>
    </p:spTree>
    <p:extLst>
      <p:ext uri="{BB962C8B-B14F-4D97-AF65-F5344CB8AC3E}">
        <p14:creationId xmlns:p14="http://schemas.microsoft.com/office/powerpoint/2010/main" val="367868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configure a new data acquisition run you use the Configure dialog.</a:t>
            </a:r>
          </a:p>
          <a:p>
            <a:endParaRPr lang="en-US" dirty="0"/>
          </a:p>
          <a:p>
            <a:pPr marL="171450" indent="-171450">
              <a:buFontTx/>
              <a:buChar char="-"/>
            </a:pPr>
            <a:r>
              <a:rPr lang="en-US" dirty="0"/>
              <a:t>Select File::New Run</a:t>
            </a:r>
          </a:p>
          <a:p>
            <a:pPr marL="171450" indent="-171450">
              <a:buFontTx/>
              <a:buChar char="-"/>
            </a:pPr>
            <a:r>
              <a:rPr lang="en-US" dirty="0"/>
              <a:t>In the Configure dialog, go through the tabs at the top in order.</a:t>
            </a:r>
          </a:p>
          <a:p>
            <a:pPr marL="171450" indent="-171450">
              <a:buFontTx/>
              <a:buChar char="-"/>
            </a:pPr>
            <a:r>
              <a:rPr lang="en-US" dirty="0"/>
              <a:t>There’s help for each tab.</a:t>
            </a:r>
          </a:p>
          <a:p>
            <a:pPr marL="171450" indent="-171450">
              <a:buFontTx/>
              <a:buChar char="-"/>
            </a:pPr>
            <a:r>
              <a:rPr lang="en-US" dirty="0"/>
              <a:t>When you’ve set everything, click Run at the bottom.</a:t>
            </a:r>
          </a:p>
          <a:p>
            <a:pPr marL="171450" indent="-171450">
              <a:buFontTx/>
              <a:buChar char="-"/>
            </a:pPr>
            <a:endParaRPr lang="en-US" dirty="0"/>
          </a:p>
          <a:p>
            <a:r>
              <a:rPr lang="en-US" dirty="0"/>
              <a:t>The dialog remembers everything you did last time, so really, you only need to review settings…and maybe change one or two.</a:t>
            </a:r>
          </a:p>
        </p:txBody>
      </p:sp>
      <p:sp>
        <p:nvSpPr>
          <p:cNvPr id="4" name="Slide Number Placeholder 3"/>
          <p:cNvSpPr>
            <a:spLocks noGrp="1"/>
          </p:cNvSpPr>
          <p:nvPr>
            <p:ph type="sldNum" sz="quarter" idx="5"/>
          </p:nvPr>
        </p:nvSpPr>
        <p:spPr/>
        <p:txBody>
          <a:bodyPr/>
          <a:lstStyle/>
          <a:p>
            <a:fld id="{7BFBDB82-F2D0-49B4-A8B5-25A870D658DD}" type="slidenum">
              <a:rPr lang="en-US" smtClean="0"/>
              <a:t>5</a:t>
            </a:fld>
            <a:endParaRPr lang="en-US"/>
          </a:p>
        </p:txBody>
      </p:sp>
    </p:spTree>
    <p:extLst>
      <p:ext uri="{BB962C8B-B14F-4D97-AF65-F5344CB8AC3E}">
        <p14:creationId xmlns:p14="http://schemas.microsoft.com/office/powerpoint/2010/main" val="2930599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first tab, called Devices.</a:t>
            </a:r>
          </a:p>
          <a:p>
            <a:endParaRPr lang="en-US" dirty="0"/>
          </a:p>
          <a:p>
            <a:r>
              <a:rPr lang="en-US" dirty="0"/>
              <a:t>Here you check boxes to select which hardware you want to run, and to indicate where you plugged in your probes.</a:t>
            </a:r>
          </a:p>
          <a:p>
            <a:endParaRPr lang="en-US" dirty="0"/>
          </a:p>
          <a:p>
            <a:r>
              <a:rPr lang="en-US" dirty="0"/>
              <a:t>Then you click Detect which talks to all the devices you selected to see if they are attached and working. All the part numbers and serial numbers are read from the devices at this time so you can see what’s plugged in.</a:t>
            </a:r>
          </a:p>
          <a:p>
            <a:endParaRPr lang="en-US" dirty="0"/>
          </a:p>
          <a:p>
            <a:r>
              <a:rPr lang="en-US" dirty="0"/>
              <a:t>Also note the two buttons here:</a:t>
            </a:r>
          </a:p>
          <a:p>
            <a:pPr marL="171450" indent="-171450">
              <a:buFontTx/>
              <a:buChar char="-"/>
            </a:pPr>
            <a:r>
              <a:rPr lang="en-US" dirty="0"/>
              <a:t>Configure Slots</a:t>
            </a:r>
          </a:p>
          <a:p>
            <a:pPr marL="171450" indent="-171450">
              <a:buFontTx/>
              <a:buChar char="-"/>
            </a:pPr>
            <a:r>
              <a:rPr lang="en-US" dirty="0"/>
              <a:t>Sim Probes</a:t>
            </a:r>
          </a:p>
          <a:p>
            <a:endParaRPr lang="en-US" dirty="0"/>
          </a:p>
          <a:p>
            <a:r>
              <a:rPr lang="en-US" dirty="0"/>
              <a:t>Config slots is needed for the new OneBox</a:t>
            </a:r>
          </a:p>
          <a:p>
            <a:endParaRPr lang="en-US" dirty="0"/>
          </a:p>
          <a:p>
            <a:r>
              <a:rPr lang="en-US" dirty="0"/>
              <a:t>Sim Probes lets you run any existing recording back through SpikeGLX to simulate a real run.</a:t>
            </a:r>
          </a:p>
        </p:txBody>
      </p:sp>
      <p:sp>
        <p:nvSpPr>
          <p:cNvPr id="4" name="Slide Number Placeholder 3"/>
          <p:cNvSpPr>
            <a:spLocks noGrp="1"/>
          </p:cNvSpPr>
          <p:nvPr>
            <p:ph type="sldNum" sz="quarter" idx="5"/>
          </p:nvPr>
        </p:nvSpPr>
        <p:spPr/>
        <p:txBody>
          <a:bodyPr/>
          <a:lstStyle/>
          <a:p>
            <a:fld id="{7BFBDB82-F2D0-49B4-A8B5-25A870D658DD}" type="slidenum">
              <a:rPr lang="en-US" smtClean="0"/>
              <a:t>6</a:t>
            </a:fld>
            <a:endParaRPr lang="en-US"/>
          </a:p>
        </p:txBody>
      </p:sp>
    </p:spTree>
    <p:extLst>
      <p:ext uri="{BB962C8B-B14F-4D97-AF65-F5344CB8AC3E}">
        <p14:creationId xmlns:p14="http://schemas.microsoft.com/office/powerpoint/2010/main" val="4027739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main specs for OneBox.</a:t>
            </a:r>
          </a:p>
          <a:p>
            <a:endParaRPr lang="en-US" dirty="0"/>
          </a:p>
          <a:p>
            <a:pPr marL="171450" indent="-171450">
              <a:buFontTx/>
              <a:buChar char="-"/>
            </a:pPr>
            <a:r>
              <a:rPr lang="en-US" dirty="0"/>
              <a:t>We’ve written a nice getting started doc that comes with SpikeGLX.</a:t>
            </a:r>
          </a:p>
          <a:p>
            <a:pPr marL="171450" indent="-171450">
              <a:buFontTx/>
              <a:buChar char="-"/>
            </a:pPr>
            <a:endParaRPr lang="en-US" dirty="0"/>
          </a:p>
          <a:p>
            <a:pPr marL="171450" indent="-171450">
              <a:buFontTx/>
              <a:buChar char="-"/>
            </a:pPr>
            <a:r>
              <a:rPr lang="en-US" dirty="0"/>
              <a:t>Note you can run more than one box at a time</a:t>
            </a:r>
          </a:p>
          <a:p>
            <a:pPr marL="171450" indent="-171450">
              <a:buFontTx/>
              <a:buChar char="-"/>
            </a:pPr>
            <a:r>
              <a:rPr lang="en-US" dirty="0"/>
              <a:t>You can run a combo of PXI and OneBox</a:t>
            </a:r>
          </a:p>
          <a:p>
            <a:pPr marL="171450" indent="-171450">
              <a:buFontTx/>
              <a:buChar char="-"/>
            </a:pPr>
            <a:endParaRPr lang="en-US" dirty="0"/>
          </a:p>
          <a:p>
            <a:pPr marL="171450" indent="-171450">
              <a:buFontTx/>
              <a:buChar char="-"/>
            </a:pPr>
            <a:r>
              <a:rPr lang="en-US" dirty="0"/>
              <a:t>SpikeGLX will soon add support for analog output.</a:t>
            </a:r>
          </a:p>
          <a:p>
            <a:pPr marL="171450" indent="-171450">
              <a:buFontTx/>
              <a:buChar char="-"/>
            </a:pPr>
            <a:r>
              <a:rPr lang="en-US" dirty="0"/>
              <a:t>We will have a stimulus waveform designer</a:t>
            </a:r>
          </a:p>
          <a:p>
            <a:pPr marL="171450" indent="-171450">
              <a:buFontTx/>
              <a:buChar char="-"/>
            </a:pPr>
            <a:r>
              <a:rPr lang="en-US" dirty="0"/>
              <a:t>We will add triggered play/repeat cycles for waveforms.</a:t>
            </a:r>
          </a:p>
        </p:txBody>
      </p:sp>
      <p:sp>
        <p:nvSpPr>
          <p:cNvPr id="4" name="Slide Number Placeholder 3"/>
          <p:cNvSpPr>
            <a:spLocks noGrp="1"/>
          </p:cNvSpPr>
          <p:nvPr>
            <p:ph type="sldNum" sz="quarter" idx="5"/>
          </p:nvPr>
        </p:nvSpPr>
        <p:spPr>
          <a:xfrm>
            <a:off x="3884613" y="8697913"/>
            <a:ext cx="2971800" cy="458787"/>
          </a:xfrm>
        </p:spPr>
        <p:txBody>
          <a:bodyPr/>
          <a:lstStyle/>
          <a:p>
            <a:fld id="{7BFBDB82-F2D0-49B4-A8B5-25A870D658DD}" type="slidenum">
              <a:rPr lang="en-US" smtClean="0"/>
              <a:t>7</a:t>
            </a:fld>
            <a:endParaRPr lang="en-US"/>
          </a:p>
        </p:txBody>
      </p:sp>
    </p:spTree>
    <p:extLst>
      <p:ext uri="{BB962C8B-B14F-4D97-AF65-F5344CB8AC3E}">
        <p14:creationId xmlns:p14="http://schemas.microsoft.com/office/powerpoint/2010/main" val="378513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buttons on the DEVICES tab.</a:t>
            </a:r>
          </a:p>
          <a:p>
            <a:endParaRPr lang="en-US" dirty="0"/>
          </a:p>
          <a:p>
            <a:pPr marL="228600" indent="-228600">
              <a:buAutoNum type="arabicParenBoth"/>
            </a:pPr>
            <a:r>
              <a:rPr lang="en-US" dirty="0"/>
              <a:t>Use Configure slots to assign a slot to each OneBox.</a:t>
            </a:r>
          </a:p>
          <a:p>
            <a:pPr marL="228600" indent="-228600">
              <a:buAutoNum type="arabicParenBoth"/>
            </a:pPr>
            <a:r>
              <a:rPr lang="en-US" dirty="0"/>
              <a:t>For each slot, show either one or two docks per headstage.</a:t>
            </a:r>
          </a:p>
          <a:p>
            <a:endParaRPr lang="en-US" dirty="0"/>
          </a:p>
          <a:p>
            <a:endParaRPr lang="en-US" dirty="0"/>
          </a:p>
          <a:p>
            <a:r>
              <a:rPr lang="en-US" dirty="0"/>
              <a:t>The other dialog is for Simulated Probes.</a:t>
            </a:r>
          </a:p>
          <a:p>
            <a:endParaRPr lang="en-US" dirty="0"/>
          </a:p>
          <a:p>
            <a:pPr marL="228600" indent="-228600">
              <a:buAutoNum type="arabicParenBoth"/>
            </a:pPr>
            <a:r>
              <a:rPr lang="en-US" dirty="0"/>
              <a:t>Select any run file</a:t>
            </a:r>
          </a:p>
          <a:p>
            <a:pPr marL="228600" indent="-228600">
              <a:buAutoNum type="arabicParenBoth"/>
            </a:pPr>
            <a:r>
              <a:rPr lang="en-US" dirty="0"/>
              <a:t>Attach it to a simulated slot address, or, a real probe address</a:t>
            </a:r>
          </a:p>
          <a:p>
            <a:pPr marL="228600" indent="-228600">
              <a:buAutoNum type="arabicParenBoth"/>
            </a:pPr>
            <a:r>
              <a:rPr lang="en-US" dirty="0"/>
              <a:t>The data for that (</a:t>
            </a:r>
            <a:r>
              <a:rPr lang="en-US" dirty="0" err="1"/>
              <a:t>slot,port,dock</a:t>
            </a:r>
            <a:r>
              <a:rPr lang="en-US" dirty="0"/>
              <a:t>) comes from that file.</a:t>
            </a:r>
          </a:p>
        </p:txBody>
      </p:sp>
      <p:sp>
        <p:nvSpPr>
          <p:cNvPr id="4" name="Slide Number Placeholder 3"/>
          <p:cNvSpPr>
            <a:spLocks noGrp="1"/>
          </p:cNvSpPr>
          <p:nvPr>
            <p:ph type="sldNum" sz="quarter" idx="5"/>
          </p:nvPr>
        </p:nvSpPr>
        <p:spPr/>
        <p:txBody>
          <a:bodyPr/>
          <a:lstStyle/>
          <a:p>
            <a:fld id="{7BFBDB82-F2D0-49B4-A8B5-25A870D658DD}" type="slidenum">
              <a:rPr lang="en-US" smtClean="0"/>
              <a:t>8</a:t>
            </a:fld>
            <a:endParaRPr lang="en-US" dirty="0"/>
          </a:p>
        </p:txBody>
      </p:sp>
    </p:spTree>
    <p:extLst>
      <p:ext uri="{BB962C8B-B14F-4D97-AF65-F5344CB8AC3E}">
        <p14:creationId xmlns:p14="http://schemas.microsoft.com/office/powerpoint/2010/main" val="224791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 latency runs the acquisition unit harder to reduce latency, but may be too much CPU activity if using lots of probes.</a:t>
            </a:r>
          </a:p>
          <a:p>
            <a:endParaRPr lang="en-US" dirty="0"/>
          </a:p>
          <a:p>
            <a:r>
              <a:rPr lang="en-US" dirty="0"/>
              <a:t>Click the box to run a SURVEY, set how many seconds per bank (solid set of 384 channels), and can set maximum bank if probe not inserted all the way. That’s it.</a:t>
            </a:r>
          </a:p>
          <a:p>
            <a:endParaRPr lang="en-US" dirty="0"/>
          </a:p>
          <a:p>
            <a:r>
              <a:rPr lang="en-US" dirty="0"/>
              <a:t>The filtered queues are used by audio and the ShankViewers to get better signal to background. You can also fetch these data from the remote APIs.</a:t>
            </a:r>
          </a:p>
        </p:txBody>
      </p:sp>
      <p:sp>
        <p:nvSpPr>
          <p:cNvPr id="4" name="Slide Number Placeholder 3"/>
          <p:cNvSpPr>
            <a:spLocks noGrp="1"/>
          </p:cNvSpPr>
          <p:nvPr>
            <p:ph type="sldNum" sz="quarter" idx="5"/>
          </p:nvPr>
        </p:nvSpPr>
        <p:spPr/>
        <p:txBody>
          <a:bodyPr/>
          <a:lstStyle/>
          <a:p>
            <a:fld id="{7BFBDB82-F2D0-49B4-A8B5-25A870D658DD}" type="slidenum">
              <a:rPr lang="en-US" smtClean="0"/>
              <a:t>9</a:t>
            </a:fld>
            <a:endParaRPr lang="en-US"/>
          </a:p>
        </p:txBody>
      </p:sp>
    </p:spTree>
    <p:extLst>
      <p:ext uri="{BB962C8B-B14F-4D97-AF65-F5344CB8AC3E}">
        <p14:creationId xmlns:p14="http://schemas.microsoft.com/office/powerpoint/2010/main" val="3010087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5B05D-F64E-6033-809E-07BDB7C9938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86701A-46A8-79E0-A508-F7C75D0B55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9D500D-6AE8-8E6D-8515-DAD51C1EA5CC}"/>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6AAC9A05-4169-6576-B2E8-C95768129C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67CE7-4A62-0B1D-D731-61F2EB01CD1E}"/>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3057250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EA23D-2225-111C-255B-B2A81D9DB15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43D989A-C482-92E0-BCF4-A5797AC1FA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6A6BB0-AB3B-C0C7-A465-6F612537FA06}"/>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C49B3291-5FF7-7B74-335E-4CAC433EFD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2D2D3-7C43-EBCA-CCAB-4BDC822A3B22}"/>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1510473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36ECF5-571E-7D21-F13D-02FC055561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379B86-E97A-332D-8CBE-473C8AF287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35F334-1900-BBEA-3E98-6DE3D3DB30CD}"/>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CF6EEACB-073B-416A-4E04-25BCB9731C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2B4833-90CD-9767-936C-792170B6C781}"/>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228048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A0FF9-34D4-B251-7589-4A44300D6B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68DF37-8176-FAE0-402E-93541D86BE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56E340-CA27-54D6-1249-AA741EF8DB6F}"/>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8A6BE04D-F879-E5A4-8BAD-9CC711B3BE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92A722-6891-8BDC-B7C5-15D9FACA61BE}"/>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1920845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B673-D990-80D5-B017-0BABEB907B7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D091AF-CDA8-D675-11CC-7B2F8956A4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18B596-E2AF-E035-7E48-AD38E963B4C7}"/>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7B42935C-6AF4-938D-7B2D-CD613F70D1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7786-591F-BE24-66FD-9E00A0FEA1EC}"/>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2577565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C939C-A9EC-4C86-60A4-538F115418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C2526-78DF-BA37-9C1C-A77014FBBB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898B3A-4C1F-66ED-B2D8-5A0667B4D4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B0D5D7-CEBE-73D7-D5BF-2DEF12BBA76A}"/>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6" name="Footer Placeholder 5">
            <a:extLst>
              <a:ext uri="{FF2B5EF4-FFF2-40B4-BE49-F238E27FC236}">
                <a16:creationId xmlns:a16="http://schemas.microsoft.com/office/drawing/2014/main" id="{D074549F-B9EA-1BE5-93A9-0F1D8A995F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8B64AE-563A-E3FD-12E6-DA1D70A86B00}"/>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221339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2FB56-400C-AAB6-18C1-FFBFF354B70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8BD6C5-464F-000E-75DA-359E7E90C4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877269-0DB2-3742-D900-85F8AFD611F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9FC2545-F485-ED8A-D99C-46706B5DA7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BF554C-676E-8B51-0FB6-F9E02A8DA3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CE9C0F-09F0-BB0A-5BC4-BB09FDBB6ED9}"/>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8" name="Footer Placeholder 7">
            <a:extLst>
              <a:ext uri="{FF2B5EF4-FFF2-40B4-BE49-F238E27FC236}">
                <a16:creationId xmlns:a16="http://schemas.microsoft.com/office/drawing/2014/main" id="{45DFFD6E-5E9C-AA85-0EFC-F0FB19332B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BE6B248-1086-0FC7-B98D-C33FD3FA12DF}"/>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908068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B58DF-CFD9-CEB2-B8F1-C58321308B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6723B6-3CA3-80DF-4806-862F9E4A5588}"/>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4" name="Footer Placeholder 3">
            <a:extLst>
              <a:ext uri="{FF2B5EF4-FFF2-40B4-BE49-F238E27FC236}">
                <a16:creationId xmlns:a16="http://schemas.microsoft.com/office/drawing/2014/main" id="{96728432-5BD9-BE9E-E3AE-8E3F8ED793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1CE4D7-BCA7-85B9-A1FE-9C635A26532A}"/>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2229374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15CAE-32A1-861E-C5FE-35AC42DC28E5}"/>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3" name="Footer Placeholder 2">
            <a:extLst>
              <a:ext uri="{FF2B5EF4-FFF2-40B4-BE49-F238E27FC236}">
                <a16:creationId xmlns:a16="http://schemas.microsoft.com/office/drawing/2014/main" id="{05DB1D7D-1099-FCD1-267F-E9423DCBB0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10563A-3CE1-FB17-069D-1B357DA2B93A}"/>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4004263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BE586-87B4-F5AE-327D-2376806A34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0F5D86-8E97-BD84-9CB9-787DCE9056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43BF37-64B8-5A47-5507-7AC6E35D6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A45FA2-506D-08B1-E19A-E383E9EE4672}"/>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6" name="Footer Placeholder 5">
            <a:extLst>
              <a:ext uri="{FF2B5EF4-FFF2-40B4-BE49-F238E27FC236}">
                <a16:creationId xmlns:a16="http://schemas.microsoft.com/office/drawing/2014/main" id="{55B5EDD3-9526-D102-4056-3A4680FCFE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7DB089-5958-52ED-ABE3-D27D03D9E92B}"/>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2099482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922EF-976F-F99A-B3E5-5DF7E7B1DB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D9D87D-9FE4-63DC-A1C7-DAA3F11D7C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019DD5A-D239-CAE0-5F07-C10FA6B4C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F60B8D-F762-D057-ED18-F5D75A692006}"/>
              </a:ext>
            </a:extLst>
          </p:cNvPr>
          <p:cNvSpPr>
            <a:spLocks noGrp="1"/>
          </p:cNvSpPr>
          <p:nvPr>
            <p:ph type="dt" sz="half" idx="10"/>
          </p:nvPr>
        </p:nvSpPr>
        <p:spPr/>
        <p:txBody>
          <a:bodyPr/>
          <a:lstStyle/>
          <a:p>
            <a:fld id="{D55FB51F-6939-4EC4-AD68-1B13A4EDACF3}" type="datetimeFigureOut">
              <a:rPr lang="en-US" smtClean="0"/>
              <a:t>10/14/2024</a:t>
            </a:fld>
            <a:endParaRPr lang="en-US"/>
          </a:p>
        </p:txBody>
      </p:sp>
      <p:sp>
        <p:nvSpPr>
          <p:cNvPr id="6" name="Footer Placeholder 5">
            <a:extLst>
              <a:ext uri="{FF2B5EF4-FFF2-40B4-BE49-F238E27FC236}">
                <a16:creationId xmlns:a16="http://schemas.microsoft.com/office/drawing/2014/main" id="{15C6317D-F3C6-75A9-12A3-EC4FC06081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D34043-3E6D-F588-6879-B705368EAC44}"/>
              </a:ext>
            </a:extLst>
          </p:cNvPr>
          <p:cNvSpPr>
            <a:spLocks noGrp="1"/>
          </p:cNvSpPr>
          <p:nvPr>
            <p:ph type="sldNum" sz="quarter" idx="12"/>
          </p:nvPr>
        </p:nvSpPr>
        <p:spPr/>
        <p:txBody>
          <a:bodyPr/>
          <a:lstStyle/>
          <a:p>
            <a:fld id="{5C28799F-A1E3-4A02-BB74-CF691B5C05C2}" type="slidenum">
              <a:rPr lang="en-US" smtClean="0"/>
              <a:t>‹#›</a:t>
            </a:fld>
            <a:endParaRPr lang="en-US"/>
          </a:p>
        </p:txBody>
      </p:sp>
    </p:spTree>
    <p:extLst>
      <p:ext uri="{BB962C8B-B14F-4D97-AF65-F5344CB8AC3E}">
        <p14:creationId xmlns:p14="http://schemas.microsoft.com/office/powerpoint/2010/main" val="1538400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2B682E-2C33-98BE-007F-C89AC71900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66313A-922B-13C2-3FE3-59A41E1B9F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1960CD-791E-16D4-DE21-6B81A48A6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5FB51F-6939-4EC4-AD68-1B13A4EDACF3}" type="datetimeFigureOut">
              <a:rPr lang="en-US" smtClean="0"/>
              <a:t>10/14/2024</a:t>
            </a:fld>
            <a:endParaRPr lang="en-US"/>
          </a:p>
        </p:txBody>
      </p:sp>
      <p:sp>
        <p:nvSpPr>
          <p:cNvPr id="5" name="Footer Placeholder 4">
            <a:extLst>
              <a:ext uri="{FF2B5EF4-FFF2-40B4-BE49-F238E27FC236}">
                <a16:creationId xmlns:a16="http://schemas.microsoft.com/office/drawing/2014/main" id="{824787D5-55B3-025B-812B-D031597955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4807725-950D-5141-71C5-B28DBBE29C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8799F-A1E3-4A02-BB74-CF691B5C05C2}" type="slidenum">
              <a:rPr lang="en-US" smtClean="0"/>
              <a:t>‹#›</a:t>
            </a:fld>
            <a:endParaRPr lang="en-US"/>
          </a:p>
        </p:txBody>
      </p:sp>
    </p:spTree>
    <p:extLst>
      <p:ext uri="{BB962C8B-B14F-4D97-AF65-F5344CB8AC3E}">
        <p14:creationId xmlns:p14="http://schemas.microsoft.com/office/powerpoint/2010/main" val="1134692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2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2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billkarsh.github.io/SpikeGL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billkarsh.github.io/SpikeGLX/"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A09FB7-E4F6-3239-73B1-C4F6E7476845}"/>
              </a:ext>
            </a:extLst>
          </p:cNvPr>
          <p:cNvPicPr>
            <a:picLocks noChangeAspect="1"/>
          </p:cNvPicPr>
          <p:nvPr/>
        </p:nvPicPr>
        <p:blipFill rotWithShape="1">
          <a:blip r:embed="rId3"/>
          <a:srcRect t="19643"/>
          <a:stretch/>
        </p:blipFill>
        <p:spPr>
          <a:xfrm>
            <a:off x="20" y="-46182"/>
            <a:ext cx="12191981" cy="6932815"/>
          </a:xfrm>
          <a:prstGeom prst="rect">
            <a:avLst/>
          </a:prstGeom>
        </p:spPr>
      </p:pic>
      <p:sp>
        <p:nvSpPr>
          <p:cNvPr id="2" name="Title 1">
            <a:extLst>
              <a:ext uri="{FF2B5EF4-FFF2-40B4-BE49-F238E27FC236}">
                <a16:creationId xmlns:a16="http://schemas.microsoft.com/office/drawing/2014/main" id="{507AFBAD-C1B7-08F1-21B0-C58370723353}"/>
              </a:ext>
            </a:extLst>
          </p:cNvPr>
          <p:cNvSpPr>
            <a:spLocks noGrp="1"/>
          </p:cNvSpPr>
          <p:nvPr>
            <p:ph type="ctrTitle"/>
          </p:nvPr>
        </p:nvSpPr>
        <p:spPr>
          <a:xfrm>
            <a:off x="404553" y="3091928"/>
            <a:ext cx="9078562" cy="2387600"/>
          </a:xfrm>
        </p:spPr>
        <p:txBody>
          <a:bodyPr>
            <a:normAutofit/>
          </a:bodyPr>
          <a:lstStyle/>
          <a:p>
            <a:pPr algn="l"/>
            <a:r>
              <a:rPr lang="en-US" sz="6600" dirty="0">
                <a:solidFill>
                  <a:schemeClr val="bg1"/>
                </a:solidFill>
              </a:rPr>
              <a:t>SpikeGLX</a:t>
            </a:r>
          </a:p>
        </p:txBody>
      </p:sp>
      <p:sp>
        <p:nvSpPr>
          <p:cNvPr id="3" name="Subtitle 2">
            <a:extLst>
              <a:ext uri="{FF2B5EF4-FFF2-40B4-BE49-F238E27FC236}">
                <a16:creationId xmlns:a16="http://schemas.microsoft.com/office/drawing/2014/main" id="{4BB16F1C-1050-8D46-EDF1-D5E086D295F4}"/>
              </a:ext>
            </a:extLst>
          </p:cNvPr>
          <p:cNvSpPr>
            <a:spLocks noGrp="1"/>
          </p:cNvSpPr>
          <p:nvPr>
            <p:ph type="subTitle" idx="1"/>
          </p:nvPr>
        </p:nvSpPr>
        <p:spPr>
          <a:xfrm>
            <a:off x="404553" y="5724335"/>
            <a:ext cx="9078562" cy="592975"/>
          </a:xfrm>
        </p:spPr>
        <p:txBody>
          <a:bodyPr anchor="ctr">
            <a:noAutofit/>
          </a:bodyPr>
          <a:lstStyle/>
          <a:p>
            <a:pPr algn="l"/>
            <a:r>
              <a:rPr lang="en-US" sz="1800" dirty="0">
                <a:solidFill>
                  <a:schemeClr val="bg1"/>
                </a:solidFill>
              </a:rPr>
              <a:t>Highlights, hints and tips</a:t>
            </a:r>
          </a:p>
          <a:p>
            <a:pPr algn="l"/>
            <a:r>
              <a:rPr lang="en-US" sz="1800" dirty="0">
                <a:solidFill>
                  <a:schemeClr val="bg1"/>
                </a:solidFill>
              </a:rPr>
              <a:t>UCL Course 10/14/2024</a:t>
            </a:r>
          </a:p>
        </p:txBody>
      </p:sp>
      <p:pic>
        <p:nvPicPr>
          <p:cNvPr id="7" name="Picture 6" descr="A logo for a research company&#10;&#10;Description automatically generated">
            <a:extLst>
              <a:ext uri="{FF2B5EF4-FFF2-40B4-BE49-F238E27FC236}">
                <a16:creationId xmlns:a16="http://schemas.microsoft.com/office/drawing/2014/main" id="{D7E2DB26-3126-EBDE-E986-8689DA5A03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7512" y="5797598"/>
            <a:ext cx="1679171" cy="519712"/>
          </a:xfrm>
          <a:prstGeom prst="rect">
            <a:avLst/>
          </a:prstGeom>
        </p:spPr>
      </p:pic>
      <p:pic>
        <p:nvPicPr>
          <p:cNvPr id="8" name="Picture 7" descr="Blue letters on a black background&#10;&#10;Description automatically generated">
            <a:extLst>
              <a:ext uri="{FF2B5EF4-FFF2-40B4-BE49-F238E27FC236}">
                <a16:creationId xmlns:a16="http://schemas.microsoft.com/office/drawing/2014/main" id="{7D56D413-F663-9FCA-A6C5-CEEC70ECB3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2070" y="5796371"/>
            <a:ext cx="2955235" cy="510817"/>
          </a:xfrm>
          <a:prstGeom prst="rect">
            <a:avLst/>
          </a:prstGeom>
          <a:solidFill>
            <a:schemeClr val="bg1"/>
          </a:solidFill>
        </p:spPr>
      </p:pic>
    </p:spTree>
    <p:extLst>
      <p:ext uri="{BB962C8B-B14F-4D97-AF65-F5344CB8AC3E}">
        <p14:creationId xmlns:p14="http://schemas.microsoft.com/office/powerpoint/2010/main" val="3672524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22FA379-DB14-974D-1537-036BC6C68F9A}"/>
              </a:ext>
            </a:extLst>
          </p:cNvPr>
          <p:cNvSpPr txBox="1"/>
          <p:nvPr/>
        </p:nvSpPr>
        <p:spPr>
          <a:xfrm>
            <a:off x="472440" y="927849"/>
            <a:ext cx="4556760" cy="1631216"/>
          </a:xfrm>
          <a:prstGeom prst="rect">
            <a:avLst/>
          </a:prstGeom>
          <a:noFill/>
        </p:spPr>
        <p:txBody>
          <a:bodyPr wrap="square" rtlCol="0">
            <a:spAutoFit/>
          </a:bodyPr>
          <a:lstStyle/>
          <a:p>
            <a:pPr marL="342900" indent="-342900">
              <a:buAutoNum type="arabicPeriod"/>
            </a:pPr>
            <a:r>
              <a:rPr lang="en-US" sz="2000" dirty="0"/>
              <a:t>Set rows/box</a:t>
            </a:r>
          </a:p>
          <a:p>
            <a:pPr marL="342900" indent="-342900">
              <a:buAutoNum type="arabicPeriod"/>
            </a:pPr>
            <a:r>
              <a:rPr lang="en-US" sz="2000" dirty="0"/>
              <a:t>Set width {full, half} shank</a:t>
            </a:r>
          </a:p>
          <a:p>
            <a:pPr marL="342900" indent="-342900">
              <a:buAutoNum type="arabicPeriod"/>
            </a:pPr>
            <a:r>
              <a:rPr lang="en-US" sz="2000" dirty="0"/>
              <a:t>Click to place centers of boxes</a:t>
            </a:r>
          </a:p>
          <a:p>
            <a:pPr marL="342900" indent="-342900">
              <a:buAutoNum type="arabicPeriod"/>
            </a:pPr>
            <a:r>
              <a:rPr lang="en-US" sz="2000" dirty="0"/>
              <a:t>Resize; shift-click to remove box</a:t>
            </a:r>
          </a:p>
          <a:p>
            <a:pPr marL="342900" indent="-342900">
              <a:buAutoNum type="arabicPeriod"/>
            </a:pPr>
            <a:r>
              <a:rPr lang="en-US" sz="2000" dirty="0"/>
              <a:t>When sum = </a:t>
            </a:r>
            <a:r>
              <a:rPr lang="en-US" sz="2000" dirty="0" err="1"/>
              <a:t>rqd</a:t>
            </a:r>
            <a:r>
              <a:rPr lang="en-US" sz="2000" dirty="0"/>
              <a:t>, save as a file</a:t>
            </a:r>
          </a:p>
        </p:txBody>
      </p:sp>
      <p:sp>
        <p:nvSpPr>
          <p:cNvPr id="7" name="TextBox 6">
            <a:extLst>
              <a:ext uri="{FF2B5EF4-FFF2-40B4-BE49-F238E27FC236}">
                <a16:creationId xmlns:a16="http://schemas.microsoft.com/office/drawing/2014/main" id="{CB7E21FE-EAAE-C4D5-7692-2C41F1104C72}"/>
              </a:ext>
            </a:extLst>
          </p:cNvPr>
          <p:cNvSpPr txBox="1"/>
          <p:nvPr/>
        </p:nvSpPr>
        <p:spPr>
          <a:xfrm flipH="1">
            <a:off x="517671" y="2717366"/>
            <a:ext cx="3802136" cy="3970318"/>
          </a:xfrm>
          <a:prstGeom prst="rect">
            <a:avLst/>
          </a:prstGeom>
          <a:noFill/>
        </p:spPr>
        <p:txBody>
          <a:bodyPr wrap="square" rtlCol="0">
            <a:spAutoFit/>
          </a:bodyPr>
          <a:lstStyle/>
          <a:p>
            <a:r>
              <a:rPr lang="en-US" sz="2800" dirty="0">
                <a:solidFill>
                  <a:srgbClr val="FF0000"/>
                </a:solidFill>
              </a:rPr>
              <a:t>But this is much cooler when you can see the activity on the shank…</a:t>
            </a:r>
          </a:p>
          <a:p>
            <a:endParaRPr lang="en-US" sz="2800" dirty="0">
              <a:solidFill>
                <a:srgbClr val="FF0000"/>
              </a:solidFill>
            </a:endParaRPr>
          </a:p>
          <a:p>
            <a:r>
              <a:rPr lang="en-US" sz="2800" dirty="0">
                <a:solidFill>
                  <a:srgbClr val="FF0000"/>
                </a:solidFill>
              </a:rPr>
              <a:t>And you can:</a:t>
            </a:r>
          </a:p>
          <a:p>
            <a:pPr marL="342900" indent="-342900">
              <a:buAutoNum type="arabicPeriod"/>
            </a:pPr>
            <a:r>
              <a:rPr lang="en-US" sz="2800" dirty="0">
                <a:solidFill>
                  <a:srgbClr val="FF0000"/>
                </a:solidFill>
              </a:rPr>
              <a:t>Online in ShankViewer</a:t>
            </a:r>
          </a:p>
          <a:p>
            <a:pPr marL="342900" indent="-342900">
              <a:buAutoNum type="arabicPeriod"/>
            </a:pPr>
            <a:r>
              <a:rPr lang="en-US" sz="2800" dirty="0">
                <a:solidFill>
                  <a:srgbClr val="FF0000"/>
                </a:solidFill>
              </a:rPr>
              <a:t>Offline in FileViewer</a:t>
            </a:r>
          </a:p>
          <a:p>
            <a:endParaRPr lang="en-US" sz="2800" dirty="0">
              <a:solidFill>
                <a:srgbClr val="FF0000"/>
              </a:solidFill>
            </a:endParaRPr>
          </a:p>
          <a:p>
            <a:r>
              <a:rPr lang="en-US" sz="2800" i="1" dirty="0">
                <a:solidFill>
                  <a:srgbClr val="FF0000"/>
                </a:solidFill>
              </a:rPr>
              <a:t>ShankViewer Edit tab!!</a:t>
            </a:r>
          </a:p>
        </p:txBody>
      </p:sp>
      <p:sp>
        <p:nvSpPr>
          <p:cNvPr id="2" name="TextBox 1">
            <a:extLst>
              <a:ext uri="{FF2B5EF4-FFF2-40B4-BE49-F238E27FC236}">
                <a16:creationId xmlns:a16="http://schemas.microsoft.com/office/drawing/2014/main" id="{2CF459BB-72D5-4BB8-80BF-4CB7F71ADC1F}"/>
              </a:ext>
            </a:extLst>
          </p:cNvPr>
          <p:cNvSpPr txBox="1"/>
          <p:nvPr/>
        </p:nvSpPr>
        <p:spPr>
          <a:xfrm>
            <a:off x="412646" y="147486"/>
            <a:ext cx="3790644" cy="707886"/>
          </a:xfrm>
          <a:prstGeom prst="rect">
            <a:avLst/>
          </a:prstGeom>
          <a:noFill/>
        </p:spPr>
        <p:txBody>
          <a:bodyPr wrap="square" rtlCol="0">
            <a:spAutoFit/>
          </a:bodyPr>
          <a:lstStyle/>
          <a:p>
            <a:r>
              <a:rPr lang="en-US" sz="4000" dirty="0"/>
              <a:t>IMRO Editor</a:t>
            </a:r>
          </a:p>
        </p:txBody>
      </p:sp>
      <p:sp>
        <p:nvSpPr>
          <p:cNvPr id="3" name="TextBox 2">
            <a:extLst>
              <a:ext uri="{FF2B5EF4-FFF2-40B4-BE49-F238E27FC236}">
                <a16:creationId xmlns:a16="http://schemas.microsoft.com/office/drawing/2014/main" id="{2BD31FCD-8239-2C1F-D015-E70B92198A67}"/>
              </a:ext>
            </a:extLst>
          </p:cNvPr>
          <p:cNvSpPr txBox="1"/>
          <p:nvPr/>
        </p:nvSpPr>
        <p:spPr>
          <a:xfrm>
            <a:off x="4804755" y="2718262"/>
            <a:ext cx="1354975" cy="923330"/>
          </a:xfrm>
          <a:prstGeom prst="rect">
            <a:avLst/>
          </a:prstGeom>
          <a:noFill/>
        </p:spPr>
        <p:txBody>
          <a:bodyPr wrap="square" rtlCol="0">
            <a:spAutoFit/>
          </a:bodyPr>
          <a:lstStyle/>
          <a:p>
            <a:r>
              <a:rPr lang="en-US" dirty="0">
                <a:solidFill>
                  <a:srgbClr val="00B050"/>
                </a:solidFill>
              </a:rPr>
              <a:t>Green boxes select sites for readout</a:t>
            </a:r>
          </a:p>
        </p:txBody>
      </p:sp>
      <p:cxnSp>
        <p:nvCxnSpPr>
          <p:cNvPr id="8" name="Straight Arrow Connector 7">
            <a:extLst>
              <a:ext uri="{FF2B5EF4-FFF2-40B4-BE49-F238E27FC236}">
                <a16:creationId xmlns:a16="http://schemas.microsoft.com/office/drawing/2014/main" id="{71166556-B44E-6DD0-7129-4F3FED8A845F}"/>
              </a:ext>
            </a:extLst>
          </p:cNvPr>
          <p:cNvCxnSpPr>
            <a:cxnSpLocks/>
          </p:cNvCxnSpPr>
          <p:nvPr/>
        </p:nvCxnSpPr>
        <p:spPr>
          <a:xfrm flipV="1">
            <a:off x="6159730" y="2264366"/>
            <a:ext cx="881150" cy="553649"/>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90599A-DB0D-9E78-C998-CD4A10A77B25}"/>
              </a:ext>
            </a:extLst>
          </p:cNvPr>
          <p:cNvPicPr>
            <a:picLocks noChangeAspect="1"/>
          </p:cNvPicPr>
          <p:nvPr/>
        </p:nvPicPr>
        <p:blipFill>
          <a:blip r:embed="rId3"/>
          <a:stretch>
            <a:fillRect/>
          </a:stretch>
        </p:blipFill>
        <p:spPr>
          <a:xfrm>
            <a:off x="7091825" y="0"/>
            <a:ext cx="3105660" cy="6858000"/>
          </a:xfrm>
          <a:prstGeom prst="rect">
            <a:avLst/>
          </a:prstGeom>
        </p:spPr>
      </p:pic>
    </p:spTree>
    <p:extLst>
      <p:ext uri="{BB962C8B-B14F-4D97-AF65-F5344CB8AC3E}">
        <p14:creationId xmlns:p14="http://schemas.microsoft.com/office/powerpoint/2010/main" val="2823541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7E73B32-427A-F39D-153E-1E325C145D38}"/>
              </a:ext>
            </a:extLst>
          </p:cNvPr>
          <p:cNvPicPr>
            <a:picLocks noChangeAspect="1"/>
          </p:cNvPicPr>
          <p:nvPr/>
        </p:nvPicPr>
        <p:blipFill>
          <a:blip r:embed="rId3"/>
          <a:stretch>
            <a:fillRect/>
          </a:stretch>
        </p:blipFill>
        <p:spPr>
          <a:xfrm>
            <a:off x="591194" y="0"/>
            <a:ext cx="11009612" cy="6858000"/>
          </a:xfrm>
          <a:prstGeom prst="rect">
            <a:avLst/>
          </a:prstGeom>
        </p:spPr>
      </p:pic>
      <p:pic>
        <p:nvPicPr>
          <p:cNvPr id="14" name="Picture 13">
            <a:extLst>
              <a:ext uri="{FF2B5EF4-FFF2-40B4-BE49-F238E27FC236}">
                <a16:creationId xmlns:a16="http://schemas.microsoft.com/office/drawing/2014/main" id="{22B2BBEF-12C4-DF10-AB1C-CEF478CC5541}"/>
              </a:ext>
            </a:extLst>
          </p:cNvPr>
          <p:cNvPicPr>
            <a:picLocks noChangeAspect="1"/>
          </p:cNvPicPr>
          <p:nvPr/>
        </p:nvPicPr>
        <p:blipFill>
          <a:blip r:embed="rId4"/>
          <a:stretch>
            <a:fillRect/>
          </a:stretch>
        </p:blipFill>
        <p:spPr>
          <a:xfrm>
            <a:off x="3106308" y="0"/>
            <a:ext cx="3866103" cy="6858000"/>
          </a:xfrm>
          <a:prstGeom prst="rect">
            <a:avLst/>
          </a:prstGeom>
        </p:spPr>
      </p:pic>
      <p:pic>
        <p:nvPicPr>
          <p:cNvPr id="16" name="Picture 15">
            <a:extLst>
              <a:ext uri="{FF2B5EF4-FFF2-40B4-BE49-F238E27FC236}">
                <a16:creationId xmlns:a16="http://schemas.microsoft.com/office/drawing/2014/main" id="{E6B2A231-7A5D-4C25-2A69-FAF5A8BD9186}"/>
              </a:ext>
            </a:extLst>
          </p:cNvPr>
          <p:cNvPicPr>
            <a:picLocks noChangeAspect="1"/>
          </p:cNvPicPr>
          <p:nvPr/>
        </p:nvPicPr>
        <p:blipFill>
          <a:blip r:embed="rId5"/>
          <a:stretch>
            <a:fillRect/>
          </a:stretch>
        </p:blipFill>
        <p:spPr>
          <a:xfrm>
            <a:off x="7302388" y="0"/>
            <a:ext cx="3866103" cy="6858000"/>
          </a:xfrm>
          <a:prstGeom prst="rect">
            <a:avLst/>
          </a:prstGeom>
        </p:spPr>
      </p:pic>
      <p:sp>
        <p:nvSpPr>
          <p:cNvPr id="17" name="Oval 16">
            <a:extLst>
              <a:ext uri="{FF2B5EF4-FFF2-40B4-BE49-F238E27FC236}">
                <a16:creationId xmlns:a16="http://schemas.microsoft.com/office/drawing/2014/main" id="{F36C087D-AA93-C44A-8885-5FD68CA262DA}"/>
              </a:ext>
            </a:extLst>
          </p:cNvPr>
          <p:cNvSpPr/>
          <p:nvPr/>
        </p:nvSpPr>
        <p:spPr>
          <a:xfrm>
            <a:off x="1601448" y="2285477"/>
            <a:ext cx="873223" cy="4136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0F354F8-BB23-EC59-FA26-5B38F1AF7577}"/>
              </a:ext>
            </a:extLst>
          </p:cNvPr>
          <p:cNvSpPr txBox="1"/>
          <p:nvPr/>
        </p:nvSpPr>
        <p:spPr>
          <a:xfrm>
            <a:off x="1064908" y="3262237"/>
            <a:ext cx="1946302" cy="707886"/>
          </a:xfrm>
          <a:prstGeom prst="rect">
            <a:avLst/>
          </a:prstGeom>
          <a:solidFill>
            <a:schemeClr val="bg1"/>
          </a:solidFill>
        </p:spPr>
        <p:txBody>
          <a:bodyPr wrap="none" rtlCol="0">
            <a:spAutoFit/>
          </a:bodyPr>
          <a:lstStyle/>
          <a:p>
            <a:r>
              <a:rPr lang="en-US" sz="2000" dirty="0">
                <a:solidFill>
                  <a:srgbClr val="FF0000"/>
                </a:solidFill>
              </a:rPr>
              <a:t>Right-click to see</a:t>
            </a:r>
          </a:p>
          <a:p>
            <a:r>
              <a:rPr lang="en-US" sz="2000" dirty="0">
                <a:solidFill>
                  <a:srgbClr val="FF0000"/>
                </a:solidFill>
              </a:rPr>
              <a:t>more commands</a:t>
            </a:r>
          </a:p>
        </p:txBody>
      </p:sp>
      <p:sp>
        <p:nvSpPr>
          <p:cNvPr id="19" name="Oval 18">
            <a:extLst>
              <a:ext uri="{FF2B5EF4-FFF2-40B4-BE49-F238E27FC236}">
                <a16:creationId xmlns:a16="http://schemas.microsoft.com/office/drawing/2014/main" id="{52A64B0F-581A-8693-635B-7F10BF07913A}"/>
              </a:ext>
            </a:extLst>
          </p:cNvPr>
          <p:cNvSpPr/>
          <p:nvPr/>
        </p:nvSpPr>
        <p:spPr>
          <a:xfrm>
            <a:off x="3061027" y="2336557"/>
            <a:ext cx="849896" cy="3389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F857C04C-24D8-C2FA-016D-BA3F342D6367}"/>
              </a:ext>
            </a:extLst>
          </p:cNvPr>
          <p:cNvCxnSpPr>
            <a:cxnSpLocks/>
          </p:cNvCxnSpPr>
          <p:nvPr/>
        </p:nvCxnSpPr>
        <p:spPr>
          <a:xfrm flipV="1">
            <a:off x="2038059" y="2676336"/>
            <a:ext cx="973151" cy="55157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4888F12-350B-2992-7DBA-AC7DB5283903}"/>
              </a:ext>
            </a:extLst>
          </p:cNvPr>
          <p:cNvCxnSpPr/>
          <p:nvPr/>
        </p:nvCxnSpPr>
        <p:spPr>
          <a:xfrm flipV="1">
            <a:off x="2038059" y="2768622"/>
            <a:ext cx="0" cy="4898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B2146460-E05A-ADAF-AA6A-F0B582600A40}"/>
              </a:ext>
            </a:extLst>
          </p:cNvPr>
          <p:cNvSpPr/>
          <p:nvPr/>
        </p:nvSpPr>
        <p:spPr>
          <a:xfrm>
            <a:off x="9160489" y="273797"/>
            <a:ext cx="552472" cy="4136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2B45F63A-8630-B700-9D1B-759629B20603}"/>
              </a:ext>
            </a:extLst>
          </p:cNvPr>
          <p:cNvSpPr/>
          <p:nvPr/>
        </p:nvSpPr>
        <p:spPr>
          <a:xfrm>
            <a:off x="5380969" y="283957"/>
            <a:ext cx="552472" cy="4136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526D3CF6-E5F3-253D-F859-ED581AC9680B}"/>
              </a:ext>
            </a:extLst>
          </p:cNvPr>
          <p:cNvSpPr/>
          <p:nvPr/>
        </p:nvSpPr>
        <p:spPr>
          <a:xfrm>
            <a:off x="1083289" y="751317"/>
            <a:ext cx="552472" cy="41365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0583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BEF731-4B27-6508-1FBB-34147DF64429}"/>
              </a:ext>
            </a:extLst>
          </p:cNvPr>
          <p:cNvPicPr>
            <a:picLocks noChangeAspect="1"/>
          </p:cNvPicPr>
          <p:nvPr/>
        </p:nvPicPr>
        <p:blipFill>
          <a:blip r:embed="rId3"/>
          <a:stretch>
            <a:fillRect/>
          </a:stretch>
        </p:blipFill>
        <p:spPr>
          <a:xfrm>
            <a:off x="418080" y="0"/>
            <a:ext cx="9926053" cy="6858000"/>
          </a:xfrm>
          <a:prstGeom prst="rect">
            <a:avLst/>
          </a:prstGeom>
        </p:spPr>
      </p:pic>
      <p:sp>
        <p:nvSpPr>
          <p:cNvPr id="2" name="TextBox 1">
            <a:extLst>
              <a:ext uri="{FF2B5EF4-FFF2-40B4-BE49-F238E27FC236}">
                <a16:creationId xmlns:a16="http://schemas.microsoft.com/office/drawing/2014/main" id="{E36B378B-55CB-E1D8-21CA-947B1E044290}"/>
              </a:ext>
            </a:extLst>
          </p:cNvPr>
          <p:cNvSpPr txBox="1"/>
          <p:nvPr/>
        </p:nvSpPr>
        <p:spPr>
          <a:xfrm>
            <a:off x="540327" y="1695796"/>
            <a:ext cx="1803862" cy="382386"/>
          </a:xfrm>
          <a:prstGeom prst="rect">
            <a:avLst/>
          </a:prstGeom>
          <a:solidFill>
            <a:schemeClr val="bg1"/>
          </a:solidFill>
        </p:spPr>
        <p:txBody>
          <a:bodyPr wrap="square" rtlCol="0">
            <a:spAutoFit/>
          </a:bodyPr>
          <a:lstStyle/>
          <a:p>
            <a:r>
              <a:rPr lang="en-US" dirty="0">
                <a:solidFill>
                  <a:srgbClr val="FF0000"/>
                </a:solidFill>
              </a:rPr>
              <a:t>Right-click menu</a:t>
            </a:r>
          </a:p>
        </p:txBody>
      </p:sp>
      <p:cxnSp>
        <p:nvCxnSpPr>
          <p:cNvPr id="5" name="Straight Arrow Connector 4">
            <a:extLst>
              <a:ext uri="{FF2B5EF4-FFF2-40B4-BE49-F238E27FC236}">
                <a16:creationId xmlns:a16="http://schemas.microsoft.com/office/drawing/2014/main" id="{9EA3624D-67BF-6983-2995-75BB6FD9D576}"/>
              </a:ext>
            </a:extLst>
          </p:cNvPr>
          <p:cNvCxnSpPr/>
          <p:nvPr/>
        </p:nvCxnSpPr>
        <p:spPr>
          <a:xfrm>
            <a:off x="1423918" y="2103120"/>
            <a:ext cx="280191" cy="4904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505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CAE729-2E32-3945-F489-62F2EC4655A2}"/>
              </a:ext>
            </a:extLst>
          </p:cNvPr>
          <p:cNvPicPr>
            <a:picLocks noChangeAspect="1"/>
          </p:cNvPicPr>
          <p:nvPr/>
        </p:nvPicPr>
        <p:blipFill>
          <a:blip r:embed="rId3"/>
          <a:stretch>
            <a:fillRect/>
          </a:stretch>
        </p:blipFill>
        <p:spPr>
          <a:xfrm>
            <a:off x="3648844" y="0"/>
            <a:ext cx="8003272" cy="6858000"/>
          </a:xfrm>
          <a:prstGeom prst="rect">
            <a:avLst/>
          </a:prstGeom>
        </p:spPr>
      </p:pic>
      <p:sp>
        <p:nvSpPr>
          <p:cNvPr id="4" name="TextBox 3">
            <a:extLst>
              <a:ext uri="{FF2B5EF4-FFF2-40B4-BE49-F238E27FC236}">
                <a16:creationId xmlns:a16="http://schemas.microsoft.com/office/drawing/2014/main" id="{008EC6C5-4D40-5041-87A1-A211D4A4AB9E}"/>
              </a:ext>
            </a:extLst>
          </p:cNvPr>
          <p:cNvSpPr txBox="1"/>
          <p:nvPr/>
        </p:nvSpPr>
        <p:spPr>
          <a:xfrm>
            <a:off x="539884" y="670560"/>
            <a:ext cx="1010148" cy="369332"/>
          </a:xfrm>
          <a:prstGeom prst="rect">
            <a:avLst/>
          </a:prstGeom>
          <a:noFill/>
        </p:spPr>
        <p:txBody>
          <a:bodyPr wrap="none" rtlCol="0">
            <a:spAutoFit/>
          </a:bodyPr>
          <a:lstStyle/>
          <a:p>
            <a:r>
              <a:rPr lang="en-US" dirty="0" err="1"/>
              <a:t>ColorTTL</a:t>
            </a:r>
            <a:endParaRPr lang="en-US" dirty="0"/>
          </a:p>
        </p:txBody>
      </p:sp>
      <p:sp>
        <p:nvSpPr>
          <p:cNvPr id="5" name="TextBox 4">
            <a:extLst>
              <a:ext uri="{FF2B5EF4-FFF2-40B4-BE49-F238E27FC236}">
                <a16:creationId xmlns:a16="http://schemas.microsoft.com/office/drawing/2014/main" id="{9CCD86E3-4A06-B20B-4D58-A21E13FCEBEB}"/>
              </a:ext>
            </a:extLst>
          </p:cNvPr>
          <p:cNvSpPr txBox="1"/>
          <p:nvPr/>
        </p:nvSpPr>
        <p:spPr>
          <a:xfrm>
            <a:off x="539884" y="1838960"/>
            <a:ext cx="2630036" cy="646331"/>
          </a:xfrm>
          <a:prstGeom prst="rect">
            <a:avLst/>
          </a:prstGeom>
          <a:noFill/>
        </p:spPr>
        <p:txBody>
          <a:bodyPr wrap="square" rtlCol="0">
            <a:spAutoFit/>
          </a:bodyPr>
          <a:lstStyle/>
          <a:p>
            <a:r>
              <a:rPr lang="en-US" dirty="0"/>
              <a:t>Track up to 4 TTL channels</a:t>
            </a:r>
          </a:p>
          <a:p>
            <a:r>
              <a:rPr lang="en-US" dirty="0"/>
              <a:t>Each a different color</a:t>
            </a:r>
          </a:p>
        </p:txBody>
      </p:sp>
    </p:spTree>
    <p:extLst>
      <p:ext uri="{BB962C8B-B14F-4D97-AF65-F5344CB8AC3E}">
        <p14:creationId xmlns:p14="http://schemas.microsoft.com/office/powerpoint/2010/main" val="3224605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ADCF8F-FF26-59FB-3BE2-4F0CD04073B3}"/>
              </a:ext>
            </a:extLst>
          </p:cNvPr>
          <p:cNvPicPr>
            <a:picLocks noChangeAspect="1"/>
          </p:cNvPicPr>
          <p:nvPr/>
        </p:nvPicPr>
        <p:blipFill>
          <a:blip r:embed="rId3"/>
          <a:stretch>
            <a:fillRect/>
          </a:stretch>
        </p:blipFill>
        <p:spPr>
          <a:xfrm>
            <a:off x="418079" y="0"/>
            <a:ext cx="9926053" cy="6858000"/>
          </a:xfrm>
          <a:prstGeom prst="rect">
            <a:avLst/>
          </a:prstGeom>
        </p:spPr>
      </p:pic>
      <p:sp>
        <p:nvSpPr>
          <p:cNvPr id="2" name="TextBox 1">
            <a:extLst>
              <a:ext uri="{FF2B5EF4-FFF2-40B4-BE49-F238E27FC236}">
                <a16:creationId xmlns:a16="http://schemas.microsoft.com/office/drawing/2014/main" id="{E1724D65-98CC-8EE5-2D87-103ADE8A7F4E}"/>
              </a:ext>
            </a:extLst>
          </p:cNvPr>
          <p:cNvSpPr txBox="1"/>
          <p:nvPr/>
        </p:nvSpPr>
        <p:spPr>
          <a:xfrm>
            <a:off x="10474036" y="4788128"/>
            <a:ext cx="1612669" cy="646331"/>
          </a:xfrm>
          <a:prstGeom prst="rect">
            <a:avLst/>
          </a:prstGeom>
          <a:noFill/>
        </p:spPr>
        <p:txBody>
          <a:bodyPr wrap="square" rtlCol="0">
            <a:spAutoFit/>
          </a:bodyPr>
          <a:lstStyle/>
          <a:p>
            <a:r>
              <a:rPr lang="en-US" sz="1200" i="1" dirty="0"/>
              <a:t>Note:</a:t>
            </a:r>
          </a:p>
          <a:p>
            <a:r>
              <a:rPr lang="en-US" sz="1200" i="1" dirty="0"/>
              <a:t>Anatomy simulated for illustration purposes</a:t>
            </a:r>
          </a:p>
        </p:txBody>
      </p:sp>
      <p:sp>
        <p:nvSpPr>
          <p:cNvPr id="3" name="TextBox 2">
            <a:extLst>
              <a:ext uri="{FF2B5EF4-FFF2-40B4-BE49-F238E27FC236}">
                <a16:creationId xmlns:a16="http://schemas.microsoft.com/office/drawing/2014/main" id="{9C4CD4C2-D732-9EE9-3B7B-DCC074445932}"/>
              </a:ext>
            </a:extLst>
          </p:cNvPr>
          <p:cNvSpPr txBox="1"/>
          <p:nvPr/>
        </p:nvSpPr>
        <p:spPr>
          <a:xfrm>
            <a:off x="10548848" y="2119746"/>
            <a:ext cx="1479668" cy="1200329"/>
          </a:xfrm>
          <a:prstGeom prst="rect">
            <a:avLst/>
          </a:prstGeom>
          <a:noFill/>
        </p:spPr>
        <p:txBody>
          <a:bodyPr wrap="square" rtlCol="0">
            <a:spAutoFit/>
          </a:bodyPr>
          <a:lstStyle/>
          <a:p>
            <a:r>
              <a:rPr lang="en-US" dirty="0"/>
              <a:t>Anatomy stuff is on the ShankViewer ‘</a:t>
            </a:r>
            <a:r>
              <a:rPr lang="en-US" dirty="0">
                <a:solidFill>
                  <a:srgbClr val="FF0000"/>
                </a:solidFill>
              </a:rPr>
              <a:t>View</a:t>
            </a:r>
            <a:r>
              <a:rPr lang="en-US" dirty="0"/>
              <a:t>’ tab.</a:t>
            </a:r>
          </a:p>
        </p:txBody>
      </p:sp>
    </p:spTree>
    <p:extLst>
      <p:ext uri="{BB962C8B-B14F-4D97-AF65-F5344CB8AC3E}">
        <p14:creationId xmlns:p14="http://schemas.microsoft.com/office/powerpoint/2010/main" val="1375414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VWLink">
            <a:hlinkClick r:id="" action="ppaction://media"/>
            <a:extLst>
              <a:ext uri="{FF2B5EF4-FFF2-40B4-BE49-F238E27FC236}">
                <a16:creationId xmlns:a16="http://schemas.microsoft.com/office/drawing/2014/main" id="{640C4362-7A22-D0EA-D391-5181B863C48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B3740F31-4976-63C9-827D-9F151A111ED6}"/>
              </a:ext>
            </a:extLst>
          </p:cNvPr>
          <p:cNvSpPr/>
          <p:nvPr/>
        </p:nvSpPr>
        <p:spPr>
          <a:xfrm>
            <a:off x="9396919" y="4805464"/>
            <a:ext cx="2441642" cy="106031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8EA0DE3-EA88-E682-253D-9E311B9F549D}"/>
              </a:ext>
            </a:extLst>
          </p:cNvPr>
          <p:cNvSpPr txBox="1"/>
          <p:nvPr/>
        </p:nvSpPr>
        <p:spPr>
          <a:xfrm>
            <a:off x="9387190" y="4931921"/>
            <a:ext cx="2607014" cy="830997"/>
          </a:xfrm>
          <a:prstGeom prst="rect">
            <a:avLst/>
          </a:prstGeom>
          <a:noFill/>
        </p:spPr>
        <p:txBody>
          <a:bodyPr wrap="square" rtlCol="0">
            <a:spAutoFit/>
          </a:bodyPr>
          <a:lstStyle/>
          <a:p>
            <a:pPr marL="285750" indent="-285750">
              <a:buFont typeface="Arial" panose="020B0604020202020204" pitchFamily="34" charset="0"/>
              <a:buChar char="•"/>
            </a:pPr>
            <a:r>
              <a:rPr lang="en-US" sz="1600" dirty="0"/>
              <a:t>Link</a:t>
            </a:r>
          </a:p>
          <a:p>
            <a:pPr marL="285750" indent="-285750">
              <a:buFont typeface="Arial" panose="020B0604020202020204" pitchFamily="34" charset="0"/>
              <a:buChar char="•"/>
            </a:pPr>
            <a:r>
              <a:rPr lang="en-US" sz="1600" dirty="0" err="1"/>
              <a:t>Ctrl+click</a:t>
            </a:r>
            <a:r>
              <a:rPr lang="en-US" sz="1600" dirty="0"/>
              <a:t>   = zoom</a:t>
            </a:r>
          </a:p>
          <a:p>
            <a:pPr marL="285750" indent="-285750">
              <a:buFont typeface="Arial" panose="020B0604020202020204" pitchFamily="34" charset="0"/>
              <a:buChar char="•"/>
            </a:pPr>
            <a:r>
              <a:rPr lang="en-US" sz="1600" dirty="0" err="1"/>
              <a:t>Shift+click</a:t>
            </a:r>
            <a:r>
              <a:rPr lang="en-US" sz="1600" dirty="0"/>
              <a:t> = meas. span</a:t>
            </a:r>
          </a:p>
        </p:txBody>
      </p:sp>
    </p:spTree>
    <p:extLst>
      <p:ext uri="{BB962C8B-B14F-4D97-AF65-F5344CB8AC3E}">
        <p14:creationId xmlns:p14="http://schemas.microsoft.com/office/powerpoint/2010/main" val="247817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81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UCLsurvey">
            <a:hlinkClick r:id="" action="ppaction://media"/>
            <a:extLst>
              <a:ext uri="{FF2B5EF4-FFF2-40B4-BE49-F238E27FC236}">
                <a16:creationId xmlns:a16="http://schemas.microsoft.com/office/drawing/2014/main" id="{B8C82D27-8060-EB1B-C4DA-A03C7BDC422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56938BCF-4161-4FC6-587A-E920B7BE7C6F}"/>
              </a:ext>
            </a:extLst>
          </p:cNvPr>
          <p:cNvSpPr/>
          <p:nvPr/>
        </p:nvSpPr>
        <p:spPr>
          <a:xfrm>
            <a:off x="233432" y="4805464"/>
            <a:ext cx="2441642" cy="106031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6DBDA1A-AA0F-2F7E-5638-20343AD70543}"/>
              </a:ext>
            </a:extLst>
          </p:cNvPr>
          <p:cNvSpPr txBox="1"/>
          <p:nvPr/>
        </p:nvSpPr>
        <p:spPr>
          <a:xfrm>
            <a:off x="223703" y="4931921"/>
            <a:ext cx="2607014" cy="830997"/>
          </a:xfrm>
          <a:prstGeom prst="rect">
            <a:avLst/>
          </a:prstGeom>
          <a:noFill/>
        </p:spPr>
        <p:txBody>
          <a:bodyPr wrap="square" rtlCol="0">
            <a:spAutoFit/>
          </a:bodyPr>
          <a:lstStyle/>
          <a:p>
            <a:pPr marL="285750" indent="-285750">
              <a:buFont typeface="Arial" panose="020B0604020202020204" pitchFamily="34" charset="0"/>
              <a:buChar char="•"/>
            </a:pPr>
            <a:r>
              <a:rPr lang="en-US" sz="1600" dirty="0"/>
              <a:t>Open survey</a:t>
            </a:r>
          </a:p>
          <a:p>
            <a:pPr marL="285750" indent="-285750">
              <a:buFont typeface="Arial" panose="020B0604020202020204" pitchFamily="34" charset="0"/>
              <a:buChar char="•"/>
            </a:pPr>
            <a:r>
              <a:rPr lang="en-US" sz="1600" dirty="0"/>
              <a:t>Integrate activity</a:t>
            </a:r>
          </a:p>
          <a:p>
            <a:pPr marL="285750" indent="-285750">
              <a:buFont typeface="Arial" panose="020B0604020202020204" pitchFamily="34" charset="0"/>
              <a:buChar char="•"/>
            </a:pPr>
            <a:r>
              <a:rPr lang="en-US" sz="1600" dirty="0"/>
              <a:t>Select hotspots</a:t>
            </a:r>
          </a:p>
        </p:txBody>
      </p:sp>
    </p:spTree>
    <p:extLst>
      <p:ext uri="{BB962C8B-B14F-4D97-AF65-F5344CB8AC3E}">
        <p14:creationId xmlns:p14="http://schemas.microsoft.com/office/powerpoint/2010/main" val="13977644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mute="1">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9FDA8-EADA-B046-BFD5-F98EA9642E0B}"/>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76E6CD01-2E85-A33F-6516-FFAEA35294D3}"/>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5E5431AE-EE34-DEAE-F057-B41058D266C4}"/>
              </a:ext>
            </a:extLst>
          </p:cNvPr>
          <p:cNvPicPr>
            <a:picLocks noChangeAspect="1"/>
          </p:cNvPicPr>
          <p:nvPr/>
        </p:nvPicPr>
        <p:blipFill>
          <a:blip r:embed="rId3"/>
          <a:stretch>
            <a:fillRect/>
          </a:stretch>
        </p:blipFill>
        <p:spPr>
          <a:xfrm>
            <a:off x="419100" y="195262"/>
            <a:ext cx="11353800" cy="6467475"/>
          </a:xfrm>
          <a:prstGeom prst="rect">
            <a:avLst/>
          </a:prstGeom>
        </p:spPr>
      </p:pic>
      <p:pic>
        <p:nvPicPr>
          <p:cNvPr id="7" name="Picture 6">
            <a:extLst>
              <a:ext uri="{FF2B5EF4-FFF2-40B4-BE49-F238E27FC236}">
                <a16:creationId xmlns:a16="http://schemas.microsoft.com/office/drawing/2014/main" id="{E5645D33-F7CC-3855-CB4B-C85C11E4F8BE}"/>
              </a:ext>
            </a:extLst>
          </p:cNvPr>
          <p:cNvPicPr>
            <a:picLocks noChangeAspect="1"/>
          </p:cNvPicPr>
          <p:nvPr/>
        </p:nvPicPr>
        <p:blipFill>
          <a:blip r:embed="rId4"/>
          <a:stretch>
            <a:fillRect/>
          </a:stretch>
        </p:blipFill>
        <p:spPr>
          <a:xfrm>
            <a:off x="4152900" y="583013"/>
            <a:ext cx="3886200" cy="5076825"/>
          </a:xfrm>
          <a:prstGeom prst="rect">
            <a:avLst/>
          </a:prstGeom>
        </p:spPr>
      </p:pic>
    </p:spTree>
    <p:extLst>
      <p:ext uri="{BB962C8B-B14F-4D97-AF65-F5344CB8AC3E}">
        <p14:creationId xmlns:p14="http://schemas.microsoft.com/office/powerpoint/2010/main" val="2812609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CAD9-A9DF-BF8F-D4D4-ADD97C969F01}"/>
              </a:ext>
            </a:extLst>
          </p:cNvPr>
          <p:cNvSpPr>
            <a:spLocks noGrp="1"/>
          </p:cNvSpPr>
          <p:nvPr>
            <p:ph type="title"/>
          </p:nvPr>
        </p:nvSpPr>
        <p:spPr>
          <a:xfrm>
            <a:off x="838199" y="365125"/>
            <a:ext cx="5867401" cy="1325563"/>
          </a:xfrm>
        </p:spPr>
        <p:txBody>
          <a:bodyPr/>
          <a:lstStyle/>
          <a:p>
            <a:r>
              <a:rPr lang="en-US" dirty="0"/>
              <a:t>Other SpikeGLX Features</a:t>
            </a:r>
          </a:p>
        </p:txBody>
      </p:sp>
      <p:sp>
        <p:nvSpPr>
          <p:cNvPr id="3" name="Content Placeholder 2">
            <a:extLst>
              <a:ext uri="{FF2B5EF4-FFF2-40B4-BE49-F238E27FC236}">
                <a16:creationId xmlns:a16="http://schemas.microsoft.com/office/drawing/2014/main" id="{6E78DC66-CAFE-68A2-35BB-E0B3054C45C8}"/>
              </a:ext>
            </a:extLst>
          </p:cNvPr>
          <p:cNvSpPr>
            <a:spLocks noGrp="1"/>
          </p:cNvSpPr>
          <p:nvPr>
            <p:ph idx="1"/>
          </p:nvPr>
        </p:nvSpPr>
        <p:spPr>
          <a:xfrm>
            <a:off x="838201" y="1825625"/>
            <a:ext cx="5176520" cy="4351338"/>
          </a:xfrm>
        </p:spPr>
        <p:txBody>
          <a:bodyPr>
            <a:normAutofit/>
          </a:bodyPr>
          <a:lstStyle/>
          <a:p>
            <a:r>
              <a:rPr lang="en-US" dirty="0"/>
              <a:t>Windows::</a:t>
            </a:r>
            <a:r>
              <a:rPr lang="en-US" dirty="0">
                <a:solidFill>
                  <a:srgbClr val="FF0000"/>
                </a:solidFill>
              </a:rPr>
              <a:t>More Traces </a:t>
            </a:r>
            <a:r>
              <a:rPr lang="en-US" dirty="0"/>
              <a:t>(</a:t>
            </a:r>
            <a:r>
              <a:rPr lang="en-US" dirty="0" err="1"/>
              <a:t>ctrl+T</a:t>
            </a:r>
            <a:r>
              <a:rPr lang="en-US" dirty="0"/>
              <a:t>) : opens a second Graphs window with two more streams and ShankViewers.</a:t>
            </a:r>
          </a:p>
          <a:p>
            <a:r>
              <a:rPr lang="en-US" dirty="0"/>
              <a:t>Windows::</a:t>
            </a:r>
            <a:r>
              <a:rPr lang="en-US" dirty="0">
                <a:solidFill>
                  <a:srgbClr val="FF0000"/>
                </a:solidFill>
              </a:rPr>
              <a:t>Run Metrics </a:t>
            </a:r>
            <a:r>
              <a:rPr lang="en-US" dirty="0"/>
              <a:t>(</a:t>
            </a:r>
            <a:r>
              <a:rPr lang="en-US" dirty="0" err="1"/>
              <a:t>ctrl+M</a:t>
            </a:r>
            <a:r>
              <a:rPr lang="en-US" dirty="0"/>
              <a:t>) : Monitors performance of SpikeGLX.</a:t>
            </a:r>
          </a:p>
          <a:p>
            <a:r>
              <a:rPr lang="en-US" dirty="0"/>
              <a:t>Graphs Window </a:t>
            </a:r>
            <a:r>
              <a:rPr lang="en-US" dirty="0">
                <a:solidFill>
                  <a:srgbClr val="FF0000"/>
                </a:solidFill>
              </a:rPr>
              <a:t>lower-right menu</a:t>
            </a:r>
            <a:r>
              <a:rPr lang="en-US" dirty="0"/>
              <a:t> : select layout of trace viewers.</a:t>
            </a:r>
          </a:p>
        </p:txBody>
      </p:sp>
      <p:pic>
        <p:nvPicPr>
          <p:cNvPr id="5" name="Picture 4">
            <a:extLst>
              <a:ext uri="{FF2B5EF4-FFF2-40B4-BE49-F238E27FC236}">
                <a16:creationId xmlns:a16="http://schemas.microsoft.com/office/drawing/2014/main" id="{849ADCA1-9865-6F9D-CEBD-D9E2073A9D00}"/>
              </a:ext>
            </a:extLst>
          </p:cNvPr>
          <p:cNvPicPr>
            <a:picLocks noChangeAspect="1"/>
          </p:cNvPicPr>
          <p:nvPr/>
        </p:nvPicPr>
        <p:blipFill>
          <a:blip r:embed="rId3"/>
          <a:stretch>
            <a:fillRect/>
          </a:stretch>
        </p:blipFill>
        <p:spPr>
          <a:xfrm>
            <a:off x="7103427" y="264160"/>
            <a:ext cx="4772025" cy="5334000"/>
          </a:xfrm>
          <a:prstGeom prst="rect">
            <a:avLst/>
          </a:prstGeom>
        </p:spPr>
      </p:pic>
      <p:pic>
        <p:nvPicPr>
          <p:cNvPr id="7" name="Picture 6">
            <a:extLst>
              <a:ext uri="{FF2B5EF4-FFF2-40B4-BE49-F238E27FC236}">
                <a16:creationId xmlns:a16="http://schemas.microsoft.com/office/drawing/2014/main" id="{7D2F10D6-C05F-9C29-6E99-5A8915AEFA15}"/>
              </a:ext>
            </a:extLst>
          </p:cNvPr>
          <p:cNvPicPr>
            <a:picLocks noChangeAspect="1"/>
          </p:cNvPicPr>
          <p:nvPr/>
        </p:nvPicPr>
        <p:blipFill>
          <a:blip r:embed="rId4"/>
          <a:stretch>
            <a:fillRect/>
          </a:stretch>
        </p:blipFill>
        <p:spPr>
          <a:xfrm>
            <a:off x="5854065" y="4454525"/>
            <a:ext cx="3105150" cy="1857375"/>
          </a:xfrm>
          <a:prstGeom prst="rect">
            <a:avLst/>
          </a:prstGeom>
          <a:ln w="57150">
            <a:solidFill>
              <a:srgbClr val="92D050"/>
            </a:solidFill>
          </a:ln>
        </p:spPr>
      </p:pic>
      <p:sp>
        <p:nvSpPr>
          <p:cNvPr id="8" name="Oval 7">
            <a:extLst>
              <a:ext uri="{FF2B5EF4-FFF2-40B4-BE49-F238E27FC236}">
                <a16:creationId xmlns:a16="http://schemas.microsoft.com/office/drawing/2014/main" id="{9FEA7A70-2E30-CC0E-27AD-8B82B41B19AD}"/>
              </a:ext>
            </a:extLst>
          </p:cNvPr>
          <p:cNvSpPr/>
          <p:nvPr/>
        </p:nvSpPr>
        <p:spPr>
          <a:xfrm>
            <a:off x="9824720" y="5039360"/>
            <a:ext cx="1046480" cy="5892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5059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CAD9-A9DF-BF8F-D4D4-ADD97C969F01}"/>
              </a:ext>
            </a:extLst>
          </p:cNvPr>
          <p:cNvSpPr>
            <a:spLocks noGrp="1"/>
          </p:cNvSpPr>
          <p:nvPr>
            <p:ph type="title"/>
          </p:nvPr>
        </p:nvSpPr>
        <p:spPr>
          <a:xfrm>
            <a:off x="838199" y="365125"/>
            <a:ext cx="6954521" cy="1325563"/>
          </a:xfrm>
        </p:spPr>
        <p:txBody>
          <a:bodyPr/>
          <a:lstStyle/>
          <a:p>
            <a:r>
              <a:rPr lang="en-US" dirty="0"/>
              <a:t>Near Term SpikeGLX Features</a:t>
            </a:r>
          </a:p>
        </p:txBody>
      </p:sp>
      <p:sp>
        <p:nvSpPr>
          <p:cNvPr id="3" name="Content Placeholder 2">
            <a:extLst>
              <a:ext uri="{FF2B5EF4-FFF2-40B4-BE49-F238E27FC236}">
                <a16:creationId xmlns:a16="http://schemas.microsoft.com/office/drawing/2014/main" id="{6E78DC66-CAFE-68A2-35BB-E0B3054C45C8}"/>
              </a:ext>
            </a:extLst>
          </p:cNvPr>
          <p:cNvSpPr>
            <a:spLocks noGrp="1"/>
          </p:cNvSpPr>
          <p:nvPr>
            <p:ph idx="1"/>
          </p:nvPr>
        </p:nvSpPr>
        <p:spPr>
          <a:xfrm>
            <a:off x="838200" y="1825625"/>
            <a:ext cx="8549640" cy="4351338"/>
          </a:xfrm>
        </p:spPr>
        <p:txBody>
          <a:bodyPr>
            <a:normAutofit/>
          </a:bodyPr>
          <a:lstStyle/>
          <a:p>
            <a:r>
              <a:rPr lang="en-US" dirty="0"/>
              <a:t>Click-to-listen shortcut</a:t>
            </a:r>
          </a:p>
          <a:p>
            <a:r>
              <a:rPr lang="en-US" dirty="0"/>
              <a:t>Waveform designer + triggered playback (OneBox, NI)</a:t>
            </a:r>
          </a:p>
          <a:p>
            <a:r>
              <a:rPr lang="en-US" dirty="0"/>
              <a:t>PSTH for opto-tagging</a:t>
            </a:r>
          </a:p>
          <a:p>
            <a:r>
              <a:rPr lang="en-US" dirty="0"/>
              <a:t>Support ONYX Commutator + IMU headstage</a:t>
            </a:r>
          </a:p>
        </p:txBody>
      </p:sp>
    </p:spTree>
    <p:extLst>
      <p:ext uri="{BB962C8B-B14F-4D97-AF65-F5344CB8AC3E}">
        <p14:creationId xmlns:p14="http://schemas.microsoft.com/office/powerpoint/2010/main" val="648597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CAD9-A9DF-BF8F-D4D4-ADD97C969F01}"/>
              </a:ext>
            </a:extLst>
          </p:cNvPr>
          <p:cNvSpPr>
            <a:spLocks noGrp="1"/>
          </p:cNvSpPr>
          <p:nvPr>
            <p:ph type="title"/>
          </p:nvPr>
        </p:nvSpPr>
        <p:spPr>
          <a:xfrm>
            <a:off x="838199" y="365125"/>
            <a:ext cx="7585953" cy="1325563"/>
          </a:xfrm>
        </p:spPr>
        <p:txBody>
          <a:bodyPr/>
          <a:lstStyle/>
          <a:p>
            <a:r>
              <a:rPr lang="en-US" dirty="0"/>
              <a:t>Resources (</a:t>
            </a:r>
            <a:r>
              <a:rPr lang="en-US" i="1" dirty="0"/>
              <a:t>all </a:t>
            </a:r>
            <a:r>
              <a:rPr lang="en-US" dirty="0"/>
              <a:t>free, </a:t>
            </a:r>
            <a:r>
              <a:rPr lang="en-US" i="1" dirty="0"/>
              <a:t>open source</a:t>
            </a:r>
            <a:r>
              <a:rPr lang="en-US" dirty="0"/>
              <a:t>)</a:t>
            </a:r>
          </a:p>
        </p:txBody>
      </p:sp>
      <p:sp>
        <p:nvSpPr>
          <p:cNvPr id="3" name="Content Placeholder 2">
            <a:extLst>
              <a:ext uri="{FF2B5EF4-FFF2-40B4-BE49-F238E27FC236}">
                <a16:creationId xmlns:a16="http://schemas.microsoft.com/office/drawing/2014/main" id="{6E78DC66-CAFE-68A2-35BB-E0B3054C45C8}"/>
              </a:ext>
            </a:extLst>
          </p:cNvPr>
          <p:cNvSpPr>
            <a:spLocks noGrp="1"/>
          </p:cNvSpPr>
          <p:nvPr>
            <p:ph idx="1"/>
          </p:nvPr>
        </p:nvSpPr>
        <p:spPr>
          <a:xfrm>
            <a:off x="838200" y="1825625"/>
            <a:ext cx="8871065" cy="4351338"/>
          </a:xfrm>
        </p:spPr>
        <p:txBody>
          <a:bodyPr>
            <a:normAutofit fontScale="70000" lnSpcReduction="20000"/>
          </a:bodyPr>
          <a:lstStyle/>
          <a:p>
            <a:r>
              <a:rPr lang="en-US" dirty="0"/>
              <a:t>Download page, it’s all here: </a:t>
            </a:r>
            <a:r>
              <a:rPr lang="en-US" dirty="0">
                <a:hlinkClick r:id="rId3"/>
              </a:rPr>
              <a:t>https://billkarsh.github.io/SpikeGLX/</a:t>
            </a:r>
            <a:endParaRPr lang="en-US" dirty="0"/>
          </a:p>
          <a:p>
            <a:r>
              <a:rPr lang="en-US" dirty="0"/>
              <a:t>Get the latest version: 	</a:t>
            </a:r>
            <a:r>
              <a:rPr lang="en-US" dirty="0">
                <a:solidFill>
                  <a:srgbClr val="FF0000"/>
                </a:solidFill>
              </a:rPr>
              <a:t>bug fixes, richest metadata</a:t>
            </a:r>
          </a:p>
          <a:p>
            <a:r>
              <a:rPr lang="en-US" dirty="0"/>
              <a:t>Quick-ref: 		</a:t>
            </a:r>
            <a:r>
              <a:rPr lang="en-US" dirty="0">
                <a:solidFill>
                  <a:srgbClr val="FF0000"/>
                </a:solidFill>
              </a:rPr>
              <a:t>tour all the main features</a:t>
            </a:r>
          </a:p>
          <a:p>
            <a:r>
              <a:rPr lang="en-US" dirty="0"/>
              <a:t>Videos</a:t>
            </a:r>
          </a:p>
          <a:p>
            <a:r>
              <a:rPr lang="en-US" dirty="0"/>
              <a:t>Manuals and help documents</a:t>
            </a:r>
          </a:p>
          <a:p>
            <a:r>
              <a:rPr lang="en-US" dirty="0"/>
              <a:t>Metadata Guides,  	</a:t>
            </a:r>
            <a:r>
              <a:rPr lang="en-US" dirty="0">
                <a:solidFill>
                  <a:srgbClr val="FF0000"/>
                </a:solidFill>
              </a:rPr>
              <a:t>Latest items</a:t>
            </a:r>
            <a:r>
              <a:rPr lang="en-US" dirty="0"/>
              <a:t>:</a:t>
            </a:r>
          </a:p>
          <a:p>
            <a:pPr lvl="1"/>
            <a:r>
              <a:rPr lang="en-US" dirty="0">
                <a:solidFill>
                  <a:srgbClr val="FF0000"/>
                </a:solidFill>
              </a:rPr>
              <a:t>GeomMaps</a:t>
            </a:r>
          </a:p>
          <a:p>
            <a:pPr lvl="1"/>
            <a:r>
              <a:rPr lang="en-US" dirty="0">
                <a:solidFill>
                  <a:srgbClr val="FF0000"/>
                </a:solidFill>
              </a:rPr>
              <a:t>Tip Length</a:t>
            </a:r>
          </a:p>
          <a:p>
            <a:pPr lvl="1"/>
            <a:r>
              <a:rPr lang="en-US" dirty="0">
                <a:solidFill>
                  <a:srgbClr val="FF0000"/>
                </a:solidFill>
              </a:rPr>
              <a:t>Anatomy</a:t>
            </a:r>
          </a:p>
          <a:p>
            <a:pPr lvl="1"/>
            <a:r>
              <a:rPr lang="en-US" dirty="0">
                <a:solidFill>
                  <a:srgbClr val="FF0000"/>
                </a:solidFill>
              </a:rPr>
              <a:t>Probe error flags</a:t>
            </a:r>
          </a:p>
          <a:p>
            <a:pPr lvl="1"/>
            <a:r>
              <a:rPr lang="en-US" dirty="0">
                <a:solidFill>
                  <a:srgbClr val="FF0000"/>
                </a:solidFill>
              </a:rPr>
              <a:t>Mux Table (helps 3</a:t>
            </a:r>
            <a:r>
              <a:rPr lang="en-US" baseline="30000" dirty="0">
                <a:solidFill>
                  <a:srgbClr val="FF0000"/>
                </a:solidFill>
              </a:rPr>
              <a:t>rd</a:t>
            </a:r>
            <a:r>
              <a:rPr lang="en-US" dirty="0">
                <a:solidFill>
                  <a:srgbClr val="FF0000"/>
                </a:solidFill>
              </a:rPr>
              <a:t>-party software do multiplexing time-shift corrections)</a:t>
            </a:r>
          </a:p>
          <a:p>
            <a:pPr marL="0" indent="0">
              <a:buNone/>
            </a:pPr>
            <a:endParaRPr lang="en-US" dirty="0">
              <a:solidFill>
                <a:srgbClr val="FF0000"/>
              </a:solidFill>
            </a:endParaRPr>
          </a:p>
          <a:p>
            <a:pPr marL="0" indent="0">
              <a:buNone/>
            </a:pPr>
            <a:r>
              <a:rPr lang="en-US" i="1" dirty="0">
                <a:solidFill>
                  <a:srgbClr val="00B050"/>
                </a:solidFill>
              </a:rPr>
              <a:t>Metadata complete: Everything you need to know about </a:t>
            </a:r>
            <a:r>
              <a:rPr lang="en-US" sz="3500" b="1" i="1" dirty="0">
                <a:solidFill>
                  <a:srgbClr val="00B050"/>
                </a:solidFill>
              </a:rPr>
              <a:t>THIS</a:t>
            </a:r>
            <a:r>
              <a:rPr lang="en-US" i="1" dirty="0">
                <a:solidFill>
                  <a:srgbClr val="00B050"/>
                </a:solidFill>
              </a:rPr>
              <a:t> probe is in there… 3</a:t>
            </a:r>
            <a:r>
              <a:rPr lang="en-US" i="1" baseline="30000" dirty="0">
                <a:solidFill>
                  <a:srgbClr val="00B050"/>
                </a:solidFill>
              </a:rPr>
              <a:t>rd</a:t>
            </a:r>
            <a:r>
              <a:rPr lang="en-US" i="1" dirty="0">
                <a:solidFill>
                  <a:srgbClr val="00B050"/>
                </a:solidFill>
              </a:rPr>
              <a:t>-party processing tools don’t need tables of auxiliary data.</a:t>
            </a:r>
          </a:p>
          <a:p>
            <a:endParaRPr lang="en-US" dirty="0"/>
          </a:p>
          <a:p>
            <a:endParaRPr lang="en-US" dirty="0"/>
          </a:p>
          <a:p>
            <a:endParaRPr lang="en-US" dirty="0"/>
          </a:p>
        </p:txBody>
      </p:sp>
    </p:spTree>
    <p:extLst>
      <p:ext uri="{BB962C8B-B14F-4D97-AF65-F5344CB8AC3E}">
        <p14:creationId xmlns:p14="http://schemas.microsoft.com/office/powerpoint/2010/main" val="1841855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DF65C-8A11-4101-2F81-792D032E3EC8}"/>
              </a:ext>
            </a:extLst>
          </p:cNvPr>
          <p:cNvSpPr>
            <a:spLocks noGrp="1"/>
          </p:cNvSpPr>
          <p:nvPr>
            <p:ph type="title"/>
          </p:nvPr>
        </p:nvSpPr>
        <p:spPr/>
        <p:txBody>
          <a:bodyPr/>
          <a:lstStyle/>
          <a:p>
            <a:r>
              <a:rPr lang="en-US" dirty="0"/>
              <a:t>Scripting (‘SDKs’)</a:t>
            </a:r>
          </a:p>
        </p:txBody>
      </p:sp>
      <p:sp>
        <p:nvSpPr>
          <p:cNvPr id="3" name="Content Placeholder 2">
            <a:extLst>
              <a:ext uri="{FF2B5EF4-FFF2-40B4-BE49-F238E27FC236}">
                <a16:creationId xmlns:a16="http://schemas.microsoft.com/office/drawing/2014/main" id="{26CFD98B-D93D-85C6-006C-4A299FF1CFE2}"/>
              </a:ext>
            </a:extLst>
          </p:cNvPr>
          <p:cNvSpPr>
            <a:spLocks noGrp="1"/>
          </p:cNvSpPr>
          <p:nvPr>
            <p:ph idx="1"/>
          </p:nvPr>
        </p:nvSpPr>
        <p:spPr>
          <a:xfrm>
            <a:off x="838200" y="1825625"/>
            <a:ext cx="7212496" cy="4351338"/>
          </a:xfrm>
        </p:spPr>
        <p:txBody>
          <a:bodyPr/>
          <a:lstStyle/>
          <a:p>
            <a:r>
              <a:rPr lang="en-US" dirty="0"/>
              <a:t>C++</a:t>
            </a:r>
          </a:p>
          <a:p>
            <a:r>
              <a:rPr lang="en-US" dirty="0"/>
              <a:t>C</a:t>
            </a:r>
          </a:p>
          <a:p>
            <a:r>
              <a:rPr lang="en-US" dirty="0"/>
              <a:t>C#</a:t>
            </a:r>
          </a:p>
          <a:p>
            <a:r>
              <a:rPr lang="en-US" dirty="0"/>
              <a:t>Python</a:t>
            </a:r>
          </a:p>
          <a:p>
            <a:r>
              <a:rPr lang="en-US" dirty="0"/>
              <a:t>MATLAB</a:t>
            </a:r>
          </a:p>
          <a:p>
            <a:endParaRPr lang="en-US" dirty="0"/>
          </a:p>
          <a:p>
            <a:pPr marL="0" indent="0">
              <a:buNone/>
            </a:pPr>
            <a:r>
              <a:rPr lang="en-US" i="1" dirty="0"/>
              <a:t>Control everything</a:t>
            </a:r>
          </a:p>
          <a:p>
            <a:pPr marL="0" indent="0">
              <a:buNone/>
            </a:pPr>
            <a:r>
              <a:rPr lang="en-US" i="1" dirty="0"/>
              <a:t>Get real-time data, extend SpikeGLX feature set</a:t>
            </a:r>
          </a:p>
        </p:txBody>
      </p:sp>
      <p:pic>
        <p:nvPicPr>
          <p:cNvPr id="7" name="Picture 6">
            <a:extLst>
              <a:ext uri="{FF2B5EF4-FFF2-40B4-BE49-F238E27FC236}">
                <a16:creationId xmlns:a16="http://schemas.microsoft.com/office/drawing/2014/main" id="{5F613E77-BBEC-8E33-DE84-B79E711DD335}"/>
              </a:ext>
            </a:extLst>
          </p:cNvPr>
          <p:cNvPicPr>
            <a:picLocks noChangeAspect="1"/>
          </p:cNvPicPr>
          <p:nvPr/>
        </p:nvPicPr>
        <p:blipFill>
          <a:blip r:embed="rId3"/>
          <a:stretch>
            <a:fillRect/>
          </a:stretch>
        </p:blipFill>
        <p:spPr>
          <a:xfrm>
            <a:off x="3369778" y="1748463"/>
            <a:ext cx="8096250" cy="2705100"/>
          </a:xfrm>
          <a:prstGeom prst="rect">
            <a:avLst/>
          </a:prstGeom>
        </p:spPr>
      </p:pic>
      <p:sp>
        <p:nvSpPr>
          <p:cNvPr id="4" name="TextBox 3">
            <a:extLst>
              <a:ext uri="{FF2B5EF4-FFF2-40B4-BE49-F238E27FC236}">
                <a16:creationId xmlns:a16="http://schemas.microsoft.com/office/drawing/2014/main" id="{909EE6EE-D018-9A86-2060-DB9CE14C05FB}"/>
              </a:ext>
            </a:extLst>
          </p:cNvPr>
          <p:cNvSpPr txBox="1"/>
          <p:nvPr/>
        </p:nvSpPr>
        <p:spPr>
          <a:xfrm>
            <a:off x="5486400" y="2452255"/>
            <a:ext cx="1138844" cy="369332"/>
          </a:xfrm>
          <a:prstGeom prst="rect">
            <a:avLst/>
          </a:prstGeom>
          <a:noFill/>
        </p:spPr>
        <p:txBody>
          <a:bodyPr wrap="square" rtlCol="0">
            <a:spAutoFit/>
          </a:bodyPr>
          <a:lstStyle/>
          <a:p>
            <a:r>
              <a:rPr lang="en-US" dirty="0"/>
              <a:t>Mean 4.8</a:t>
            </a:r>
          </a:p>
        </p:txBody>
      </p:sp>
      <p:sp>
        <p:nvSpPr>
          <p:cNvPr id="5" name="TextBox 4">
            <a:extLst>
              <a:ext uri="{FF2B5EF4-FFF2-40B4-BE49-F238E27FC236}">
                <a16:creationId xmlns:a16="http://schemas.microsoft.com/office/drawing/2014/main" id="{D1EA9BA4-3CE0-4548-19B1-AEACDF6F173B}"/>
              </a:ext>
            </a:extLst>
          </p:cNvPr>
          <p:cNvSpPr txBox="1"/>
          <p:nvPr/>
        </p:nvSpPr>
        <p:spPr>
          <a:xfrm>
            <a:off x="8980512" y="2463334"/>
            <a:ext cx="1138844" cy="369332"/>
          </a:xfrm>
          <a:prstGeom prst="rect">
            <a:avLst/>
          </a:prstGeom>
          <a:noFill/>
        </p:spPr>
        <p:txBody>
          <a:bodyPr wrap="square" rtlCol="0">
            <a:spAutoFit/>
          </a:bodyPr>
          <a:lstStyle/>
          <a:p>
            <a:r>
              <a:rPr lang="en-US" dirty="0"/>
              <a:t>Mean 3.6</a:t>
            </a:r>
          </a:p>
        </p:txBody>
      </p:sp>
    </p:spTree>
    <p:extLst>
      <p:ext uri="{BB962C8B-B14F-4D97-AF65-F5344CB8AC3E}">
        <p14:creationId xmlns:p14="http://schemas.microsoft.com/office/powerpoint/2010/main" val="3516646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8EA2F-ECC4-8319-EE8C-0506BFC4F2EF}"/>
              </a:ext>
            </a:extLst>
          </p:cNvPr>
          <p:cNvSpPr>
            <a:spLocks noGrp="1"/>
          </p:cNvSpPr>
          <p:nvPr>
            <p:ph type="title"/>
          </p:nvPr>
        </p:nvSpPr>
        <p:spPr/>
        <p:txBody>
          <a:bodyPr/>
          <a:lstStyle/>
          <a:p>
            <a:r>
              <a:rPr lang="en-US" dirty="0"/>
              <a:t>SpikeGLX Ecosystem  (</a:t>
            </a:r>
            <a:r>
              <a:rPr lang="en-US" i="1" dirty="0"/>
              <a:t>all on </a:t>
            </a:r>
            <a:r>
              <a:rPr lang="en-US" i="1" dirty="0">
                <a:solidFill>
                  <a:srgbClr val="FF0000"/>
                </a:solidFill>
              </a:rPr>
              <a:t>download page</a:t>
            </a:r>
            <a:r>
              <a:rPr lang="en-US" dirty="0"/>
              <a:t>)</a:t>
            </a:r>
          </a:p>
        </p:txBody>
      </p:sp>
      <p:sp>
        <p:nvSpPr>
          <p:cNvPr id="3" name="Content Placeholder 2">
            <a:extLst>
              <a:ext uri="{FF2B5EF4-FFF2-40B4-BE49-F238E27FC236}">
                <a16:creationId xmlns:a16="http://schemas.microsoft.com/office/drawing/2014/main" id="{C49BC7A0-258D-AB3A-54C8-781BF5A087E8}"/>
              </a:ext>
            </a:extLst>
          </p:cNvPr>
          <p:cNvSpPr>
            <a:spLocks noGrp="1"/>
          </p:cNvSpPr>
          <p:nvPr>
            <p:ph idx="1"/>
          </p:nvPr>
        </p:nvSpPr>
        <p:spPr>
          <a:xfrm>
            <a:off x="838200" y="1825625"/>
            <a:ext cx="11115502" cy="4351338"/>
          </a:xfrm>
        </p:spPr>
        <p:txBody>
          <a:bodyPr>
            <a:normAutofit fontScale="92500" lnSpcReduction="10000"/>
          </a:bodyPr>
          <a:lstStyle/>
          <a:p>
            <a:pPr>
              <a:tabLst>
                <a:tab pos="91440" algn="l"/>
                <a:tab pos="182880" algn="l"/>
              </a:tabLst>
            </a:pPr>
            <a:r>
              <a:rPr lang="en-US" sz="2800" dirty="0"/>
              <a:t>SpikeGLX		Acquisition, Offline FileViewer</a:t>
            </a:r>
          </a:p>
          <a:p>
            <a:pPr>
              <a:tabLst>
                <a:tab pos="91440" algn="l"/>
                <a:tab pos="182880" algn="l"/>
              </a:tabLst>
            </a:pPr>
            <a:r>
              <a:rPr lang="en-US" dirty="0"/>
              <a:t>Remote SDKs	Remote control / scripting</a:t>
            </a:r>
          </a:p>
          <a:p>
            <a:pPr>
              <a:tabLst>
                <a:tab pos="91440" algn="l"/>
                <a:tab pos="182880" algn="l"/>
              </a:tabLst>
            </a:pPr>
            <a:endParaRPr lang="en-US" sz="2800" dirty="0"/>
          </a:p>
          <a:p>
            <a:pPr marL="0" indent="0">
              <a:buNone/>
              <a:tabLst>
                <a:tab pos="91440" algn="l"/>
                <a:tab pos="182880" algn="l"/>
              </a:tabLst>
            </a:pPr>
            <a:r>
              <a:rPr lang="en-US" sz="2800" dirty="0">
                <a:solidFill>
                  <a:srgbClr val="00B050"/>
                </a:solidFill>
              </a:rPr>
              <a:t>The postprocessing tools are maintained alongside SpikeGLX, they are aware of all the options and variety of data types and formats in SpikeGLX:</a:t>
            </a:r>
          </a:p>
          <a:p>
            <a:pPr>
              <a:tabLst>
                <a:tab pos="91440" algn="l"/>
                <a:tab pos="182880" algn="l"/>
              </a:tabLst>
            </a:pPr>
            <a:endParaRPr lang="en-US" sz="2800" dirty="0"/>
          </a:p>
          <a:p>
            <a:pPr>
              <a:tabLst>
                <a:tab pos="91440" algn="l"/>
                <a:tab pos="182880" algn="l"/>
              </a:tabLst>
            </a:pPr>
            <a:r>
              <a:rPr lang="en-US" sz="2800" dirty="0">
                <a:solidFill>
                  <a:srgbClr val="FF0000"/>
                </a:solidFill>
              </a:rPr>
              <a:t>CatGT</a:t>
            </a:r>
            <a:r>
              <a:rPr lang="en-US" sz="2800" dirty="0"/>
              <a:t>      	Filter, Remove artifacts, Extract TTL evens, Join/split runs</a:t>
            </a:r>
          </a:p>
          <a:p>
            <a:pPr>
              <a:tabLst>
                <a:tab pos="91440" algn="l"/>
                <a:tab pos="182880" algn="l"/>
              </a:tabLst>
            </a:pPr>
            <a:r>
              <a:rPr lang="en-US" sz="2800" dirty="0">
                <a:solidFill>
                  <a:srgbClr val="FF0000"/>
                </a:solidFill>
              </a:rPr>
              <a:t>C_Waves	</a:t>
            </a:r>
            <a:r>
              <a:rPr lang="en-US" sz="2800" dirty="0"/>
              <a:t>Fast mean waveform calculator</a:t>
            </a:r>
          </a:p>
          <a:p>
            <a:pPr>
              <a:tabLst>
                <a:tab pos="91440" algn="l"/>
                <a:tab pos="182880" algn="l"/>
              </a:tabLst>
            </a:pPr>
            <a:r>
              <a:rPr lang="en-US" sz="2800" dirty="0">
                <a:solidFill>
                  <a:srgbClr val="FF0000"/>
                </a:solidFill>
              </a:rPr>
              <a:t>TPrime</a:t>
            </a:r>
            <a:r>
              <a:rPr lang="en-US" sz="2800" dirty="0"/>
              <a:t> 	‘Aligner’ = Translate event time from stream to stream</a:t>
            </a:r>
          </a:p>
          <a:p>
            <a:pPr>
              <a:tabLst>
                <a:tab pos="91440" algn="l"/>
                <a:tab pos="182880" algn="l"/>
              </a:tabLst>
            </a:pPr>
            <a:r>
              <a:rPr lang="en-US" sz="2800" dirty="0" err="1">
                <a:solidFill>
                  <a:srgbClr val="FF0000"/>
                </a:solidFill>
              </a:rPr>
              <a:t>ecephys</a:t>
            </a:r>
            <a:r>
              <a:rPr lang="en-US" sz="2800" dirty="0">
                <a:solidFill>
                  <a:srgbClr val="FF0000"/>
                </a:solidFill>
              </a:rPr>
              <a:t>	</a:t>
            </a:r>
            <a:r>
              <a:rPr lang="en-US" sz="2800" dirty="0"/>
              <a:t>Pipeline that runs the above and </a:t>
            </a:r>
            <a:r>
              <a:rPr lang="en-US" sz="2800" dirty="0" err="1"/>
              <a:t>Kilosort</a:t>
            </a:r>
            <a:r>
              <a:rPr lang="en-US" sz="2800" dirty="0"/>
              <a:t> in one package</a:t>
            </a:r>
          </a:p>
          <a:p>
            <a:pPr marL="0" indent="0">
              <a:buNone/>
              <a:tabLst>
                <a:tab pos="91440" algn="l"/>
                <a:tab pos="182880" algn="l"/>
              </a:tabLst>
            </a:pPr>
            <a:endParaRPr lang="en-US" dirty="0"/>
          </a:p>
        </p:txBody>
      </p:sp>
      <p:sp>
        <p:nvSpPr>
          <p:cNvPr id="4" name="TextBox 3">
            <a:extLst>
              <a:ext uri="{FF2B5EF4-FFF2-40B4-BE49-F238E27FC236}">
                <a16:creationId xmlns:a16="http://schemas.microsoft.com/office/drawing/2014/main" id="{2C513477-88D2-E7C7-2E52-4B745D7290C1}"/>
              </a:ext>
            </a:extLst>
          </p:cNvPr>
          <p:cNvSpPr txBox="1"/>
          <p:nvPr/>
        </p:nvSpPr>
        <p:spPr>
          <a:xfrm>
            <a:off x="1862050" y="6259484"/>
            <a:ext cx="7514705" cy="338554"/>
          </a:xfrm>
          <a:prstGeom prst="rect">
            <a:avLst/>
          </a:prstGeom>
          <a:noFill/>
        </p:spPr>
        <p:txBody>
          <a:bodyPr wrap="square" rtlCol="0">
            <a:spAutoFit/>
          </a:bodyPr>
          <a:lstStyle/>
          <a:p>
            <a:r>
              <a:rPr lang="en-US" sz="1600" i="1" dirty="0"/>
              <a:t>Jennifer Colonell modified Allen Inst (Josh Siegle) version of </a:t>
            </a:r>
            <a:r>
              <a:rPr lang="en-US" sz="1600" i="1" dirty="0" err="1"/>
              <a:t>ecephys</a:t>
            </a:r>
            <a:r>
              <a:rPr lang="en-US" sz="1600" i="1" dirty="0"/>
              <a:t> for SpikeGLX data</a:t>
            </a:r>
          </a:p>
        </p:txBody>
      </p:sp>
    </p:spTree>
    <p:extLst>
      <p:ext uri="{BB962C8B-B14F-4D97-AF65-F5344CB8AC3E}">
        <p14:creationId xmlns:p14="http://schemas.microsoft.com/office/powerpoint/2010/main" val="4053898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7578519-189A-3453-B98E-483D19F48DE8}"/>
              </a:ext>
            </a:extLst>
          </p:cNvPr>
          <p:cNvGrpSpPr/>
          <p:nvPr/>
        </p:nvGrpSpPr>
        <p:grpSpPr>
          <a:xfrm>
            <a:off x="324194" y="423948"/>
            <a:ext cx="10726269" cy="5943600"/>
            <a:chOff x="324194" y="423948"/>
            <a:chExt cx="10726269" cy="5943600"/>
          </a:xfrm>
        </p:grpSpPr>
        <p:grpSp>
          <p:nvGrpSpPr>
            <p:cNvPr id="2" name="Group 1">
              <a:extLst>
                <a:ext uri="{FF2B5EF4-FFF2-40B4-BE49-F238E27FC236}">
                  <a16:creationId xmlns:a16="http://schemas.microsoft.com/office/drawing/2014/main" id="{0B8E8C91-DDCF-CBC5-DD3D-EC1E24D35230}"/>
                </a:ext>
              </a:extLst>
            </p:cNvPr>
            <p:cNvGrpSpPr/>
            <p:nvPr/>
          </p:nvGrpSpPr>
          <p:grpSpPr>
            <a:xfrm>
              <a:off x="1958987" y="423948"/>
              <a:ext cx="6362106" cy="5943600"/>
              <a:chOff x="2914947" y="457200"/>
              <a:chExt cx="6362106" cy="5943600"/>
            </a:xfrm>
          </p:grpSpPr>
          <p:pic>
            <p:nvPicPr>
              <p:cNvPr id="5" name="Picture 4">
                <a:extLst>
                  <a:ext uri="{FF2B5EF4-FFF2-40B4-BE49-F238E27FC236}">
                    <a16:creationId xmlns:a16="http://schemas.microsoft.com/office/drawing/2014/main" id="{B0BC6DD2-70C3-66DC-4EDE-CF263169124D}"/>
                  </a:ext>
                </a:extLst>
              </p:cNvPr>
              <p:cNvPicPr>
                <a:picLocks noChangeAspect="1"/>
              </p:cNvPicPr>
              <p:nvPr/>
            </p:nvPicPr>
            <p:blipFill>
              <a:blip r:embed="rId3"/>
              <a:stretch>
                <a:fillRect/>
              </a:stretch>
            </p:blipFill>
            <p:spPr>
              <a:xfrm>
                <a:off x="2914947" y="457200"/>
                <a:ext cx="6362106" cy="5943600"/>
              </a:xfrm>
              <a:prstGeom prst="rect">
                <a:avLst/>
              </a:prstGeom>
              <a:ln w="38100">
                <a:solidFill>
                  <a:schemeClr val="tx1"/>
                </a:solidFill>
              </a:ln>
            </p:spPr>
          </p:pic>
          <p:sp>
            <p:nvSpPr>
              <p:cNvPr id="6" name="Oval 5">
                <a:extLst>
                  <a:ext uri="{FF2B5EF4-FFF2-40B4-BE49-F238E27FC236}">
                    <a16:creationId xmlns:a16="http://schemas.microsoft.com/office/drawing/2014/main" id="{70D5B2B0-91D1-988E-4995-BB4674DB815E}"/>
                  </a:ext>
                </a:extLst>
              </p:cNvPr>
              <p:cNvSpPr/>
              <p:nvPr/>
            </p:nvSpPr>
            <p:spPr>
              <a:xfrm>
                <a:off x="3246846" y="2098766"/>
                <a:ext cx="2320834" cy="3396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1D48923-A7B7-29D7-62D5-40343D9D2CA0}"/>
                  </a:ext>
                </a:extLst>
              </p:cNvPr>
              <p:cNvSpPr/>
              <p:nvPr/>
            </p:nvSpPr>
            <p:spPr>
              <a:xfrm>
                <a:off x="3218544" y="5197930"/>
                <a:ext cx="1500051" cy="3396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ADCA4A6-58E5-EFE6-E814-538A061CA0EB}"/>
                  </a:ext>
                </a:extLst>
              </p:cNvPr>
              <p:cNvSpPr/>
              <p:nvPr/>
            </p:nvSpPr>
            <p:spPr>
              <a:xfrm>
                <a:off x="6202325" y="2768591"/>
                <a:ext cx="2747546" cy="3632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88A359C-9A88-53BD-9E7F-A2257841304F}"/>
                  </a:ext>
                </a:extLst>
              </p:cNvPr>
              <p:cNvSpPr/>
              <p:nvPr/>
            </p:nvSpPr>
            <p:spPr>
              <a:xfrm>
                <a:off x="5527774" y="4429020"/>
                <a:ext cx="2747546" cy="3632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Oval 2">
              <a:extLst>
                <a:ext uri="{FF2B5EF4-FFF2-40B4-BE49-F238E27FC236}">
                  <a16:creationId xmlns:a16="http://schemas.microsoft.com/office/drawing/2014/main" id="{3FC84D88-0F77-B2FC-765F-7B7FB58B72DA}"/>
                </a:ext>
              </a:extLst>
            </p:cNvPr>
            <p:cNvSpPr/>
            <p:nvPr/>
          </p:nvSpPr>
          <p:spPr>
            <a:xfrm>
              <a:off x="5752406" y="504016"/>
              <a:ext cx="606566" cy="3396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8D244A5-A3A7-FE72-C954-501EDFE0AA0D}"/>
                </a:ext>
              </a:extLst>
            </p:cNvPr>
            <p:cNvSpPr txBox="1"/>
            <p:nvPr/>
          </p:nvSpPr>
          <p:spPr>
            <a:xfrm>
              <a:off x="324194" y="3466403"/>
              <a:ext cx="1305098" cy="2862322"/>
            </a:xfrm>
            <a:prstGeom prst="rect">
              <a:avLst/>
            </a:prstGeom>
            <a:noFill/>
          </p:spPr>
          <p:txBody>
            <a:bodyPr wrap="square" rtlCol="0">
              <a:spAutoFit/>
            </a:bodyPr>
            <a:lstStyle/>
            <a:p>
              <a:r>
                <a:rPr lang="en-US" dirty="0"/>
                <a:t>Topics on this page</a:t>
              </a:r>
            </a:p>
            <a:p>
              <a:endParaRPr lang="en-US" dirty="0"/>
            </a:p>
            <a:p>
              <a:r>
                <a:rPr lang="en-US" dirty="0"/>
                <a:t>It scrolls!</a:t>
              </a:r>
            </a:p>
            <a:p>
              <a:endParaRPr lang="en-US" dirty="0"/>
            </a:p>
            <a:p>
              <a:endParaRPr lang="en-US" dirty="0"/>
            </a:p>
            <a:p>
              <a:endParaRPr lang="en-US" dirty="0"/>
            </a:p>
            <a:p>
              <a:r>
                <a:rPr lang="en-US" dirty="0"/>
                <a:t>Click Help to see the </a:t>
              </a:r>
              <a:r>
                <a:rPr lang="en-US" dirty="0" err="1"/>
                <a:t>QuickRef</a:t>
              </a:r>
              <a:endParaRPr lang="en-US" dirty="0"/>
            </a:p>
          </p:txBody>
        </p:sp>
        <p:cxnSp>
          <p:nvCxnSpPr>
            <p:cNvPr id="11" name="Straight Arrow Connector 10">
              <a:extLst>
                <a:ext uri="{FF2B5EF4-FFF2-40B4-BE49-F238E27FC236}">
                  <a16:creationId xmlns:a16="http://schemas.microsoft.com/office/drawing/2014/main" id="{14389C76-5DFF-FEB9-E99B-9678511340BA}"/>
                </a:ext>
              </a:extLst>
            </p:cNvPr>
            <p:cNvCxnSpPr>
              <a:cxnSpLocks/>
            </p:cNvCxnSpPr>
            <p:nvPr/>
          </p:nvCxnSpPr>
          <p:spPr>
            <a:xfrm>
              <a:off x="1512916" y="5744095"/>
              <a:ext cx="777970" cy="13300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B8E60C-0548-034F-76A5-65A22BAB73DB}"/>
                </a:ext>
              </a:extLst>
            </p:cNvPr>
            <p:cNvCxnSpPr/>
            <p:nvPr/>
          </p:nvCxnSpPr>
          <p:spPr>
            <a:xfrm flipH="1">
              <a:off x="6941127" y="631767"/>
              <a:ext cx="1961804"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ECCF658-B84A-FD0D-76B8-FA9659B48C6C}"/>
                </a:ext>
              </a:extLst>
            </p:cNvPr>
            <p:cNvSpPr txBox="1"/>
            <p:nvPr/>
          </p:nvSpPr>
          <p:spPr>
            <a:xfrm>
              <a:off x="8927862" y="448885"/>
              <a:ext cx="1404295" cy="369332"/>
            </a:xfrm>
            <a:prstGeom prst="rect">
              <a:avLst/>
            </a:prstGeom>
            <a:noFill/>
          </p:spPr>
          <p:txBody>
            <a:bodyPr wrap="none" rtlCol="0">
              <a:spAutoFit/>
            </a:bodyPr>
            <a:lstStyle/>
            <a:p>
              <a:r>
                <a:rPr lang="en-US" dirty="0"/>
                <a:t>Content Tabs</a:t>
              </a:r>
            </a:p>
          </p:txBody>
        </p:sp>
        <p:cxnSp>
          <p:nvCxnSpPr>
            <p:cNvPr id="18" name="Straight Arrow Connector 17">
              <a:extLst>
                <a:ext uri="{FF2B5EF4-FFF2-40B4-BE49-F238E27FC236}">
                  <a16:creationId xmlns:a16="http://schemas.microsoft.com/office/drawing/2014/main" id="{5705F0DB-B635-997F-6824-9254A58C41BD}"/>
                </a:ext>
              </a:extLst>
            </p:cNvPr>
            <p:cNvCxnSpPr>
              <a:cxnSpLocks/>
            </p:cNvCxnSpPr>
            <p:nvPr/>
          </p:nvCxnSpPr>
          <p:spPr>
            <a:xfrm flipH="1" flipV="1">
              <a:off x="6358972" y="818217"/>
              <a:ext cx="2568890" cy="106995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E8D4977-9B08-1103-A99F-C9DD6D7D6002}"/>
                </a:ext>
              </a:extLst>
            </p:cNvPr>
            <p:cNvSpPr txBox="1"/>
            <p:nvPr/>
          </p:nvSpPr>
          <p:spPr>
            <a:xfrm>
              <a:off x="8986052" y="1696982"/>
              <a:ext cx="2064411" cy="369332"/>
            </a:xfrm>
            <a:prstGeom prst="rect">
              <a:avLst/>
            </a:prstGeom>
            <a:noFill/>
          </p:spPr>
          <p:txBody>
            <a:bodyPr wrap="none" rtlCol="0">
              <a:spAutoFit/>
            </a:bodyPr>
            <a:lstStyle/>
            <a:p>
              <a:r>
                <a:rPr lang="en-US" dirty="0"/>
                <a:t>Change history here</a:t>
              </a:r>
            </a:p>
          </p:txBody>
        </p:sp>
      </p:grpSp>
      <p:cxnSp>
        <p:nvCxnSpPr>
          <p:cNvPr id="23" name="Straight Arrow Connector 22">
            <a:extLst>
              <a:ext uri="{FF2B5EF4-FFF2-40B4-BE49-F238E27FC236}">
                <a16:creationId xmlns:a16="http://schemas.microsoft.com/office/drawing/2014/main" id="{657ACD51-7717-DFB0-F7A6-3252869D067A}"/>
              </a:ext>
            </a:extLst>
          </p:cNvPr>
          <p:cNvCxnSpPr>
            <a:cxnSpLocks/>
          </p:cNvCxnSpPr>
          <p:nvPr/>
        </p:nvCxnSpPr>
        <p:spPr>
          <a:xfrm flipV="1">
            <a:off x="1571405" y="3466403"/>
            <a:ext cx="719481" cy="3711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AB0C422-1B5A-2C57-2F9E-8D537377F961}"/>
              </a:ext>
            </a:extLst>
          </p:cNvPr>
          <p:cNvSpPr txBox="1"/>
          <p:nvPr/>
        </p:nvSpPr>
        <p:spPr>
          <a:xfrm>
            <a:off x="8465496" y="6041567"/>
            <a:ext cx="6094378" cy="369332"/>
          </a:xfrm>
          <a:prstGeom prst="rect">
            <a:avLst/>
          </a:prstGeom>
          <a:noFill/>
        </p:spPr>
        <p:txBody>
          <a:bodyPr wrap="square">
            <a:spAutoFit/>
          </a:bodyPr>
          <a:lstStyle/>
          <a:p>
            <a:r>
              <a:rPr lang="en-US" dirty="0">
                <a:hlinkClick r:id="rId4"/>
              </a:rPr>
              <a:t>https://billkarsh.github.io/SpikeGLX/</a:t>
            </a:r>
            <a:endParaRPr lang="en-US" dirty="0"/>
          </a:p>
        </p:txBody>
      </p:sp>
    </p:spTree>
    <p:extLst>
      <p:ext uri="{BB962C8B-B14F-4D97-AF65-F5344CB8AC3E}">
        <p14:creationId xmlns:p14="http://schemas.microsoft.com/office/powerpoint/2010/main" val="4137789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4FEF5-1BAE-ED71-2B9E-BD252B892F47}"/>
              </a:ext>
            </a:extLst>
          </p:cNvPr>
          <p:cNvSpPr>
            <a:spLocks noGrp="1"/>
          </p:cNvSpPr>
          <p:nvPr>
            <p:ph type="title"/>
          </p:nvPr>
        </p:nvSpPr>
        <p:spPr/>
        <p:txBody>
          <a:bodyPr/>
          <a:lstStyle/>
          <a:p>
            <a:r>
              <a:rPr lang="en-US" dirty="0"/>
              <a:t>Probe Geometry (Metadata ~snsGeomMap)</a:t>
            </a:r>
          </a:p>
        </p:txBody>
      </p:sp>
      <p:grpSp>
        <p:nvGrpSpPr>
          <p:cNvPr id="4" name="Group 3">
            <a:extLst>
              <a:ext uri="{FF2B5EF4-FFF2-40B4-BE49-F238E27FC236}">
                <a16:creationId xmlns:a16="http://schemas.microsoft.com/office/drawing/2014/main" id="{6DF48230-E9D8-4986-5F80-226F8965DD74}"/>
              </a:ext>
            </a:extLst>
          </p:cNvPr>
          <p:cNvGrpSpPr/>
          <p:nvPr/>
        </p:nvGrpSpPr>
        <p:grpSpPr>
          <a:xfrm>
            <a:off x="503057" y="1778919"/>
            <a:ext cx="6236319" cy="4771511"/>
            <a:chOff x="5540558" y="1620975"/>
            <a:chExt cx="6236319" cy="4771511"/>
          </a:xfrm>
        </p:grpSpPr>
        <p:pic>
          <p:nvPicPr>
            <p:cNvPr id="5" name="Picture 4">
              <a:extLst>
                <a:ext uri="{FF2B5EF4-FFF2-40B4-BE49-F238E27FC236}">
                  <a16:creationId xmlns:a16="http://schemas.microsoft.com/office/drawing/2014/main" id="{087D23E5-4A7D-6C83-249F-BE3722ECA5F1}"/>
                </a:ext>
              </a:extLst>
            </p:cNvPr>
            <p:cNvPicPr>
              <a:picLocks noChangeAspect="1"/>
            </p:cNvPicPr>
            <p:nvPr/>
          </p:nvPicPr>
          <p:blipFill rotWithShape="1">
            <a:blip r:embed="rId3"/>
            <a:srcRect t="59431" b="921"/>
            <a:stretch/>
          </p:blipFill>
          <p:spPr>
            <a:xfrm>
              <a:off x="6967330" y="1620975"/>
              <a:ext cx="4809547" cy="4771511"/>
            </a:xfrm>
            <a:prstGeom prst="rect">
              <a:avLst/>
            </a:prstGeom>
          </p:spPr>
        </p:pic>
        <p:cxnSp>
          <p:nvCxnSpPr>
            <p:cNvPr id="6" name="Straight Connector 5">
              <a:extLst>
                <a:ext uri="{FF2B5EF4-FFF2-40B4-BE49-F238E27FC236}">
                  <a16:creationId xmlns:a16="http://schemas.microsoft.com/office/drawing/2014/main" id="{A588B27C-C912-2142-0C5B-B4E700119532}"/>
                </a:ext>
              </a:extLst>
            </p:cNvPr>
            <p:cNvCxnSpPr>
              <a:cxnSpLocks/>
            </p:cNvCxnSpPr>
            <p:nvPr/>
          </p:nvCxnSpPr>
          <p:spPr>
            <a:xfrm>
              <a:off x="6558742" y="4838007"/>
              <a:ext cx="506245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DE84EB0A-CDA3-392D-4136-11710FA38246}"/>
                </a:ext>
              </a:extLst>
            </p:cNvPr>
            <p:cNvCxnSpPr/>
            <p:nvPr/>
          </p:nvCxnSpPr>
          <p:spPr>
            <a:xfrm>
              <a:off x="6733309" y="4838007"/>
              <a:ext cx="0" cy="128016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sp>
          <p:nvSpPr>
            <p:cNvPr id="8" name="Oval 7">
              <a:extLst>
                <a:ext uri="{FF2B5EF4-FFF2-40B4-BE49-F238E27FC236}">
                  <a16:creationId xmlns:a16="http://schemas.microsoft.com/office/drawing/2014/main" id="{396B5DB4-F9E2-46D2-CE51-7DCD05EBCECA}"/>
                </a:ext>
              </a:extLst>
            </p:cNvPr>
            <p:cNvSpPr/>
            <p:nvPr/>
          </p:nvSpPr>
          <p:spPr>
            <a:xfrm>
              <a:off x="7265324" y="4788129"/>
              <a:ext cx="133907" cy="133003"/>
            </a:xfrm>
            <a:prstGeom prst="ellipse">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FA9D02-0AD8-C81D-5D91-9E3DCB56909F}"/>
                </a:ext>
              </a:extLst>
            </p:cNvPr>
            <p:cNvSpPr/>
            <p:nvPr/>
          </p:nvSpPr>
          <p:spPr>
            <a:xfrm>
              <a:off x="8373695" y="4790895"/>
              <a:ext cx="133907" cy="133003"/>
            </a:xfrm>
            <a:prstGeom prst="ellipse">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83C6F45-AE92-42C1-AD1A-3F43F64556CF}"/>
                </a:ext>
              </a:extLst>
            </p:cNvPr>
            <p:cNvSpPr/>
            <p:nvPr/>
          </p:nvSpPr>
          <p:spPr>
            <a:xfrm>
              <a:off x="9498686" y="4777035"/>
              <a:ext cx="133907" cy="133003"/>
            </a:xfrm>
            <a:prstGeom prst="ellipse">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C1CD3F7-DC83-F2EC-09B9-48DAA8AA3058}"/>
                </a:ext>
              </a:extLst>
            </p:cNvPr>
            <p:cNvSpPr/>
            <p:nvPr/>
          </p:nvSpPr>
          <p:spPr>
            <a:xfrm>
              <a:off x="10607053" y="4771492"/>
              <a:ext cx="133907" cy="133003"/>
            </a:xfrm>
            <a:prstGeom prst="ellipse">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B9248C8-8A5A-A3B1-1BA9-8B8BC9ADF332}"/>
                </a:ext>
              </a:extLst>
            </p:cNvPr>
            <p:cNvSpPr txBox="1"/>
            <p:nvPr/>
          </p:nvSpPr>
          <p:spPr>
            <a:xfrm>
              <a:off x="5905441" y="4655110"/>
              <a:ext cx="570534" cy="369332"/>
            </a:xfrm>
            <a:prstGeom prst="rect">
              <a:avLst/>
            </a:prstGeom>
            <a:noFill/>
          </p:spPr>
          <p:txBody>
            <a:bodyPr wrap="square" rtlCol="0">
              <a:spAutoFit/>
            </a:bodyPr>
            <a:lstStyle/>
            <a:p>
              <a:r>
                <a:rPr lang="en-US" dirty="0">
                  <a:solidFill>
                    <a:srgbClr val="FF0000"/>
                  </a:solidFill>
                </a:rPr>
                <a:t>Z=0</a:t>
              </a:r>
            </a:p>
          </p:txBody>
        </p:sp>
        <p:sp>
          <p:nvSpPr>
            <p:cNvPr id="13" name="TextBox 12">
              <a:extLst>
                <a:ext uri="{FF2B5EF4-FFF2-40B4-BE49-F238E27FC236}">
                  <a16:creationId xmlns:a16="http://schemas.microsoft.com/office/drawing/2014/main" id="{F221AA65-40C7-10BC-00A5-698012322A4E}"/>
                </a:ext>
              </a:extLst>
            </p:cNvPr>
            <p:cNvSpPr txBox="1"/>
            <p:nvPr/>
          </p:nvSpPr>
          <p:spPr>
            <a:xfrm>
              <a:off x="5540558" y="5286887"/>
              <a:ext cx="1076737" cy="369332"/>
            </a:xfrm>
            <a:prstGeom prst="rect">
              <a:avLst/>
            </a:prstGeom>
            <a:noFill/>
          </p:spPr>
          <p:txBody>
            <a:bodyPr wrap="square" rtlCol="0">
              <a:spAutoFit/>
            </a:bodyPr>
            <a:lstStyle/>
            <a:p>
              <a:r>
                <a:rPr lang="en-US" dirty="0">
                  <a:solidFill>
                    <a:srgbClr val="FF0000"/>
                  </a:solidFill>
                </a:rPr>
                <a:t>tip length</a:t>
              </a:r>
            </a:p>
          </p:txBody>
        </p:sp>
        <p:sp>
          <p:nvSpPr>
            <p:cNvPr id="14" name="TextBox 13">
              <a:extLst>
                <a:ext uri="{FF2B5EF4-FFF2-40B4-BE49-F238E27FC236}">
                  <a16:creationId xmlns:a16="http://schemas.microsoft.com/office/drawing/2014/main" id="{F7E618EA-7859-B848-545E-310052AEDEF6}"/>
                </a:ext>
              </a:extLst>
            </p:cNvPr>
            <p:cNvSpPr txBox="1"/>
            <p:nvPr/>
          </p:nvSpPr>
          <p:spPr>
            <a:xfrm rot="16200000">
              <a:off x="7066215" y="5203479"/>
              <a:ext cx="537327" cy="369332"/>
            </a:xfrm>
            <a:prstGeom prst="rect">
              <a:avLst/>
            </a:prstGeom>
            <a:noFill/>
          </p:spPr>
          <p:txBody>
            <a:bodyPr wrap="none" rtlCol="0">
              <a:spAutoFit/>
            </a:bodyPr>
            <a:lstStyle/>
            <a:p>
              <a:r>
                <a:rPr lang="en-US" dirty="0">
                  <a:solidFill>
                    <a:srgbClr val="00B050"/>
                  </a:solidFill>
                </a:rPr>
                <a:t>X=0</a:t>
              </a:r>
            </a:p>
          </p:txBody>
        </p:sp>
        <p:sp>
          <p:nvSpPr>
            <p:cNvPr id="15" name="TextBox 14">
              <a:extLst>
                <a:ext uri="{FF2B5EF4-FFF2-40B4-BE49-F238E27FC236}">
                  <a16:creationId xmlns:a16="http://schemas.microsoft.com/office/drawing/2014/main" id="{BA3133CE-1338-93AF-F427-F1266B4C0C95}"/>
                </a:ext>
              </a:extLst>
            </p:cNvPr>
            <p:cNvSpPr txBox="1"/>
            <p:nvPr/>
          </p:nvSpPr>
          <p:spPr>
            <a:xfrm rot="16200000">
              <a:off x="8166271" y="5206245"/>
              <a:ext cx="537327" cy="369332"/>
            </a:xfrm>
            <a:prstGeom prst="rect">
              <a:avLst/>
            </a:prstGeom>
            <a:noFill/>
          </p:spPr>
          <p:txBody>
            <a:bodyPr wrap="none" rtlCol="0">
              <a:spAutoFit/>
            </a:bodyPr>
            <a:lstStyle/>
            <a:p>
              <a:r>
                <a:rPr lang="en-US" dirty="0">
                  <a:solidFill>
                    <a:srgbClr val="00B050"/>
                  </a:solidFill>
                </a:rPr>
                <a:t>X=0</a:t>
              </a:r>
            </a:p>
          </p:txBody>
        </p:sp>
        <p:sp>
          <p:nvSpPr>
            <p:cNvPr id="16" name="TextBox 15">
              <a:extLst>
                <a:ext uri="{FF2B5EF4-FFF2-40B4-BE49-F238E27FC236}">
                  <a16:creationId xmlns:a16="http://schemas.microsoft.com/office/drawing/2014/main" id="{929F8E29-D016-2F3B-2C79-F93022EFB143}"/>
                </a:ext>
              </a:extLst>
            </p:cNvPr>
            <p:cNvSpPr txBox="1"/>
            <p:nvPr/>
          </p:nvSpPr>
          <p:spPr>
            <a:xfrm rot="16200000">
              <a:off x="9291262" y="5217324"/>
              <a:ext cx="537327" cy="369332"/>
            </a:xfrm>
            <a:prstGeom prst="rect">
              <a:avLst/>
            </a:prstGeom>
            <a:noFill/>
          </p:spPr>
          <p:txBody>
            <a:bodyPr wrap="none" rtlCol="0">
              <a:spAutoFit/>
            </a:bodyPr>
            <a:lstStyle/>
            <a:p>
              <a:r>
                <a:rPr lang="en-US" dirty="0">
                  <a:solidFill>
                    <a:srgbClr val="00B050"/>
                  </a:solidFill>
                </a:rPr>
                <a:t>X=0</a:t>
              </a:r>
            </a:p>
          </p:txBody>
        </p:sp>
        <p:sp>
          <p:nvSpPr>
            <p:cNvPr id="17" name="TextBox 16">
              <a:extLst>
                <a:ext uri="{FF2B5EF4-FFF2-40B4-BE49-F238E27FC236}">
                  <a16:creationId xmlns:a16="http://schemas.microsoft.com/office/drawing/2014/main" id="{BE3F4838-6A8F-370C-F4F4-7DCF0C16E013}"/>
                </a:ext>
              </a:extLst>
            </p:cNvPr>
            <p:cNvSpPr txBox="1"/>
            <p:nvPr/>
          </p:nvSpPr>
          <p:spPr>
            <a:xfrm rot="16200000">
              <a:off x="10399635" y="5220090"/>
              <a:ext cx="537327" cy="369332"/>
            </a:xfrm>
            <a:prstGeom prst="rect">
              <a:avLst/>
            </a:prstGeom>
            <a:noFill/>
          </p:spPr>
          <p:txBody>
            <a:bodyPr wrap="none" rtlCol="0">
              <a:spAutoFit/>
            </a:bodyPr>
            <a:lstStyle/>
            <a:p>
              <a:r>
                <a:rPr lang="en-US" dirty="0">
                  <a:solidFill>
                    <a:srgbClr val="00B050"/>
                  </a:solidFill>
                </a:rPr>
                <a:t>X=0</a:t>
              </a:r>
            </a:p>
          </p:txBody>
        </p:sp>
        <p:cxnSp>
          <p:nvCxnSpPr>
            <p:cNvPr id="18" name="Straight Connector 17">
              <a:extLst>
                <a:ext uri="{FF2B5EF4-FFF2-40B4-BE49-F238E27FC236}">
                  <a16:creationId xmlns:a16="http://schemas.microsoft.com/office/drawing/2014/main" id="{4C8D7EC5-56CE-9C46-A9FD-9121529964BE}"/>
                </a:ext>
              </a:extLst>
            </p:cNvPr>
            <p:cNvCxnSpPr/>
            <p:nvPr/>
          </p:nvCxnSpPr>
          <p:spPr>
            <a:xfrm>
              <a:off x="10657380" y="3790605"/>
              <a:ext cx="76430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B144BE3-027C-380C-237B-82CE56522923}"/>
                </a:ext>
              </a:extLst>
            </p:cNvPr>
            <p:cNvSpPr txBox="1"/>
            <p:nvPr/>
          </p:nvSpPr>
          <p:spPr>
            <a:xfrm>
              <a:off x="10578959" y="3059076"/>
              <a:ext cx="942481" cy="461665"/>
            </a:xfrm>
            <a:prstGeom prst="rect">
              <a:avLst/>
            </a:prstGeom>
            <a:solidFill>
              <a:schemeClr val="bg1">
                <a:lumMod val="75000"/>
              </a:schemeClr>
            </a:solidFill>
          </p:spPr>
          <p:txBody>
            <a:bodyPr wrap="square" rtlCol="0">
              <a:spAutoFit/>
            </a:bodyPr>
            <a:lstStyle/>
            <a:p>
              <a:r>
                <a:rPr lang="en-US" sz="2400" b="1" dirty="0">
                  <a:solidFill>
                    <a:srgbClr val="FF0000"/>
                  </a:solidFill>
                </a:rPr>
                <a:t>width</a:t>
              </a:r>
              <a:endParaRPr lang="en-US" b="1" dirty="0">
                <a:solidFill>
                  <a:srgbClr val="FF0000"/>
                </a:solidFill>
              </a:endParaRPr>
            </a:p>
          </p:txBody>
        </p:sp>
        <p:cxnSp>
          <p:nvCxnSpPr>
            <p:cNvPr id="20" name="Straight Connector 19">
              <a:extLst>
                <a:ext uri="{FF2B5EF4-FFF2-40B4-BE49-F238E27FC236}">
                  <a16:creationId xmlns:a16="http://schemas.microsoft.com/office/drawing/2014/main" id="{EEA27567-9579-3CC3-175E-DBB35EE512C6}"/>
                </a:ext>
              </a:extLst>
            </p:cNvPr>
            <p:cNvCxnSpPr>
              <a:cxnSpLocks/>
            </p:cNvCxnSpPr>
            <p:nvPr/>
          </p:nvCxnSpPr>
          <p:spPr>
            <a:xfrm>
              <a:off x="8457273" y="2903910"/>
              <a:ext cx="11106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FA08716-0727-3F6D-4076-ED0D29B2B27C}"/>
                </a:ext>
              </a:extLst>
            </p:cNvPr>
            <p:cNvSpPr txBox="1"/>
            <p:nvPr/>
          </p:nvSpPr>
          <p:spPr>
            <a:xfrm>
              <a:off x="7929957" y="2155756"/>
              <a:ext cx="1945559" cy="461665"/>
            </a:xfrm>
            <a:prstGeom prst="rect">
              <a:avLst/>
            </a:prstGeom>
            <a:solidFill>
              <a:schemeClr val="bg1">
                <a:lumMod val="75000"/>
              </a:schemeClr>
            </a:solidFill>
          </p:spPr>
          <p:txBody>
            <a:bodyPr wrap="square" rtlCol="0">
              <a:spAutoFit/>
            </a:bodyPr>
            <a:lstStyle/>
            <a:p>
              <a:r>
                <a:rPr lang="en-US" sz="2400" b="1" dirty="0">
                  <a:solidFill>
                    <a:srgbClr val="FF0000"/>
                  </a:solidFill>
                </a:rPr>
                <a:t>shank spacing</a:t>
              </a:r>
              <a:endParaRPr lang="en-US" b="1" dirty="0">
                <a:solidFill>
                  <a:srgbClr val="FF0000"/>
                </a:solidFill>
              </a:endParaRPr>
            </a:p>
          </p:txBody>
        </p:sp>
      </p:grpSp>
      <p:cxnSp>
        <p:nvCxnSpPr>
          <p:cNvPr id="22" name="Straight Arrow Connector 21">
            <a:extLst>
              <a:ext uri="{FF2B5EF4-FFF2-40B4-BE49-F238E27FC236}">
                <a16:creationId xmlns:a16="http://schemas.microsoft.com/office/drawing/2014/main" id="{F5D8A3CD-EEAB-F46A-494C-5A4B91845329}"/>
              </a:ext>
            </a:extLst>
          </p:cNvPr>
          <p:cNvCxnSpPr/>
          <p:nvPr/>
        </p:nvCxnSpPr>
        <p:spPr>
          <a:xfrm flipV="1">
            <a:off x="615144" y="3245168"/>
            <a:ext cx="0" cy="5204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F57A818-8BFA-EFF6-167C-6362D496869D}"/>
              </a:ext>
            </a:extLst>
          </p:cNvPr>
          <p:cNvCxnSpPr>
            <a:cxnSpLocks/>
          </p:cNvCxnSpPr>
          <p:nvPr/>
        </p:nvCxnSpPr>
        <p:spPr>
          <a:xfrm>
            <a:off x="615144" y="3765665"/>
            <a:ext cx="53755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D36B993-BB70-5615-6E84-82B6B48E0B21}"/>
              </a:ext>
            </a:extLst>
          </p:cNvPr>
          <p:cNvSpPr txBox="1"/>
          <p:nvPr/>
        </p:nvSpPr>
        <p:spPr>
          <a:xfrm>
            <a:off x="503057" y="2946863"/>
            <a:ext cx="112086" cy="369332"/>
          </a:xfrm>
          <a:prstGeom prst="rect">
            <a:avLst/>
          </a:prstGeom>
          <a:noFill/>
        </p:spPr>
        <p:txBody>
          <a:bodyPr wrap="square" rtlCol="0">
            <a:spAutoFit/>
          </a:bodyPr>
          <a:lstStyle/>
          <a:p>
            <a:r>
              <a:rPr lang="en-US" dirty="0"/>
              <a:t>Z</a:t>
            </a:r>
          </a:p>
        </p:txBody>
      </p:sp>
      <p:sp>
        <p:nvSpPr>
          <p:cNvPr id="26" name="TextBox 25">
            <a:extLst>
              <a:ext uri="{FF2B5EF4-FFF2-40B4-BE49-F238E27FC236}">
                <a16:creationId xmlns:a16="http://schemas.microsoft.com/office/drawing/2014/main" id="{EC03C9DC-1AB6-528C-C5A9-51BE89BE6095}"/>
              </a:ext>
            </a:extLst>
          </p:cNvPr>
          <p:cNvSpPr txBox="1"/>
          <p:nvPr/>
        </p:nvSpPr>
        <p:spPr>
          <a:xfrm>
            <a:off x="1094509" y="3591094"/>
            <a:ext cx="304892" cy="369332"/>
          </a:xfrm>
          <a:prstGeom prst="rect">
            <a:avLst/>
          </a:prstGeom>
          <a:noFill/>
        </p:spPr>
        <p:txBody>
          <a:bodyPr wrap="none" rtlCol="0">
            <a:spAutoFit/>
          </a:bodyPr>
          <a:lstStyle/>
          <a:p>
            <a:r>
              <a:rPr lang="en-US" dirty="0"/>
              <a:t>X</a:t>
            </a:r>
          </a:p>
        </p:txBody>
      </p:sp>
      <p:sp>
        <p:nvSpPr>
          <p:cNvPr id="3" name="TextBox 2">
            <a:extLst>
              <a:ext uri="{FF2B5EF4-FFF2-40B4-BE49-F238E27FC236}">
                <a16:creationId xmlns:a16="http://schemas.microsoft.com/office/drawing/2014/main" id="{FAD9009C-F013-8703-D9D6-4E4EE8C452DA}"/>
              </a:ext>
            </a:extLst>
          </p:cNvPr>
          <p:cNvSpPr txBox="1"/>
          <p:nvPr/>
        </p:nvSpPr>
        <p:spPr>
          <a:xfrm>
            <a:off x="7331825" y="2313700"/>
            <a:ext cx="4021975" cy="1754326"/>
          </a:xfrm>
          <a:prstGeom prst="rect">
            <a:avLst/>
          </a:prstGeom>
          <a:noFill/>
        </p:spPr>
        <p:txBody>
          <a:bodyPr wrap="square" rtlCol="0">
            <a:spAutoFit/>
          </a:bodyPr>
          <a:lstStyle/>
          <a:p>
            <a:pPr marL="285750" indent="-285750">
              <a:buFont typeface="Arial" panose="020B0604020202020204" pitchFamily="34" charset="0"/>
              <a:buChar char="•"/>
            </a:pPr>
            <a:r>
              <a:rPr lang="en-US" dirty="0"/>
              <a:t>Replaces ~snsShankMap.</a:t>
            </a:r>
          </a:p>
          <a:p>
            <a:pPr marL="285750" indent="-285750">
              <a:buFont typeface="Arial" panose="020B0604020202020204" pitchFamily="34" charset="0"/>
              <a:buChar char="•"/>
            </a:pPr>
            <a:r>
              <a:rPr lang="en-US" dirty="0"/>
              <a:t>Gives locations of all selected sites on the probe surface in microns.</a:t>
            </a:r>
          </a:p>
          <a:p>
            <a:pPr marL="285750" indent="-285750">
              <a:buFont typeface="Arial" panose="020B0604020202020204" pitchFamily="34" charset="0"/>
              <a:buChar char="•"/>
            </a:pPr>
            <a:r>
              <a:rPr lang="en-US" dirty="0"/>
              <a:t>Uses coordinate system shown here.</a:t>
            </a:r>
          </a:p>
          <a:p>
            <a:endParaRPr lang="en-US" dirty="0"/>
          </a:p>
          <a:p>
            <a:r>
              <a:rPr lang="en-US" i="1" dirty="0">
                <a:solidFill>
                  <a:srgbClr val="FF0000"/>
                </a:solidFill>
              </a:rPr>
              <a:t>This is described in ‘Metadata_30’ guide</a:t>
            </a:r>
          </a:p>
        </p:txBody>
      </p:sp>
    </p:spTree>
    <p:extLst>
      <p:ext uri="{BB962C8B-B14F-4D97-AF65-F5344CB8AC3E}">
        <p14:creationId xmlns:p14="http://schemas.microsoft.com/office/powerpoint/2010/main" val="2782317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395E3-CAD5-2F70-7CBC-C7829515A638}"/>
              </a:ext>
            </a:extLst>
          </p:cNvPr>
          <p:cNvSpPr>
            <a:spLocks noGrp="1"/>
          </p:cNvSpPr>
          <p:nvPr>
            <p:ph type="title"/>
          </p:nvPr>
        </p:nvSpPr>
        <p:spPr/>
        <p:txBody>
          <a:bodyPr/>
          <a:lstStyle/>
          <a:p>
            <a:r>
              <a:rPr lang="en-US" dirty="0"/>
              <a:t>How to Run</a:t>
            </a:r>
          </a:p>
        </p:txBody>
      </p:sp>
      <p:sp>
        <p:nvSpPr>
          <p:cNvPr id="3" name="Content Placeholder 2">
            <a:extLst>
              <a:ext uri="{FF2B5EF4-FFF2-40B4-BE49-F238E27FC236}">
                <a16:creationId xmlns:a16="http://schemas.microsoft.com/office/drawing/2014/main" id="{DEF1BEA9-1F63-CD59-7B41-38C0C7D95974}"/>
              </a:ext>
            </a:extLst>
          </p:cNvPr>
          <p:cNvSpPr>
            <a:spLocks noGrp="1"/>
          </p:cNvSpPr>
          <p:nvPr>
            <p:ph idx="1"/>
          </p:nvPr>
        </p:nvSpPr>
        <p:spPr/>
        <p:txBody>
          <a:bodyPr/>
          <a:lstStyle/>
          <a:p>
            <a:r>
              <a:rPr lang="en-US" sz="2800" dirty="0"/>
              <a:t>New Acquisition (</a:t>
            </a:r>
            <a:r>
              <a:rPr lang="en-US" sz="2800" dirty="0" err="1"/>
              <a:t>Ctrl+N</a:t>
            </a:r>
            <a:r>
              <a:rPr lang="en-US" sz="2800" dirty="0"/>
              <a:t>)</a:t>
            </a:r>
          </a:p>
          <a:p>
            <a:r>
              <a:rPr lang="en-US" sz="2800" dirty="0"/>
              <a:t>Configure dialog -&gt;</a:t>
            </a:r>
          </a:p>
          <a:p>
            <a:r>
              <a:rPr lang="en-US" sz="2800" dirty="0"/>
              <a:t>Data flow: Follow the tabs:</a:t>
            </a:r>
          </a:p>
          <a:p>
            <a:pPr lvl="1"/>
            <a:r>
              <a:rPr lang="en-US" dirty="0"/>
              <a:t>Which hardware</a:t>
            </a:r>
          </a:p>
          <a:p>
            <a:pPr lvl="1"/>
            <a:r>
              <a:rPr lang="en-US" dirty="0"/>
              <a:t>Hardware parameters</a:t>
            </a:r>
          </a:p>
          <a:p>
            <a:pPr lvl="1"/>
            <a:r>
              <a:rPr lang="en-US" dirty="0"/>
              <a:t>Synchronizing the hardware</a:t>
            </a:r>
          </a:p>
          <a:p>
            <a:pPr lvl="1"/>
            <a:r>
              <a:rPr lang="en-US" dirty="0"/>
              <a:t>How/when files are written</a:t>
            </a:r>
          </a:p>
          <a:p>
            <a:pPr lvl="1"/>
            <a:r>
              <a:rPr lang="en-US" dirty="0"/>
              <a:t>Where to save data, what to call it</a:t>
            </a:r>
          </a:p>
          <a:p>
            <a:r>
              <a:rPr lang="en-US" sz="2800" dirty="0"/>
              <a:t>Context help at each step</a:t>
            </a:r>
            <a:endParaRPr lang="en-US" dirty="0"/>
          </a:p>
        </p:txBody>
      </p:sp>
    </p:spTree>
    <p:extLst>
      <p:ext uri="{BB962C8B-B14F-4D97-AF65-F5344CB8AC3E}">
        <p14:creationId xmlns:p14="http://schemas.microsoft.com/office/powerpoint/2010/main" val="796350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42575C5D-F7E0-25EF-B100-F322F3495B0D}"/>
              </a:ext>
            </a:extLst>
          </p:cNvPr>
          <p:cNvPicPr>
            <a:picLocks noChangeAspect="1"/>
          </p:cNvPicPr>
          <p:nvPr/>
        </p:nvPicPr>
        <p:blipFill>
          <a:blip r:embed="rId3"/>
          <a:stretch>
            <a:fillRect/>
          </a:stretch>
        </p:blipFill>
        <p:spPr>
          <a:xfrm>
            <a:off x="396252" y="0"/>
            <a:ext cx="5057055" cy="6858000"/>
          </a:xfrm>
          <a:prstGeom prst="rect">
            <a:avLst/>
          </a:prstGeom>
        </p:spPr>
      </p:pic>
      <p:pic>
        <p:nvPicPr>
          <p:cNvPr id="21" name="Picture 20">
            <a:extLst>
              <a:ext uri="{FF2B5EF4-FFF2-40B4-BE49-F238E27FC236}">
                <a16:creationId xmlns:a16="http://schemas.microsoft.com/office/drawing/2014/main" id="{57EC4BF2-31D6-8CEB-F6C2-C4F6B1F080C3}"/>
              </a:ext>
            </a:extLst>
          </p:cNvPr>
          <p:cNvPicPr>
            <a:picLocks noChangeAspect="1"/>
          </p:cNvPicPr>
          <p:nvPr/>
        </p:nvPicPr>
        <p:blipFill>
          <a:blip r:embed="rId4"/>
          <a:stretch>
            <a:fillRect/>
          </a:stretch>
        </p:blipFill>
        <p:spPr>
          <a:xfrm>
            <a:off x="4940920" y="9728"/>
            <a:ext cx="6473603" cy="6858000"/>
          </a:xfrm>
          <a:prstGeom prst="rect">
            <a:avLst/>
          </a:prstGeom>
        </p:spPr>
      </p:pic>
      <p:sp>
        <p:nvSpPr>
          <p:cNvPr id="24" name="TextBox 23">
            <a:extLst>
              <a:ext uri="{FF2B5EF4-FFF2-40B4-BE49-F238E27FC236}">
                <a16:creationId xmlns:a16="http://schemas.microsoft.com/office/drawing/2014/main" id="{0086329C-FC2A-309F-1CB1-84ECEEDC761C}"/>
              </a:ext>
            </a:extLst>
          </p:cNvPr>
          <p:cNvSpPr txBox="1"/>
          <p:nvPr/>
        </p:nvSpPr>
        <p:spPr>
          <a:xfrm>
            <a:off x="1618317" y="2784764"/>
            <a:ext cx="3005433" cy="923330"/>
          </a:xfrm>
          <a:prstGeom prst="rect">
            <a:avLst/>
          </a:prstGeom>
          <a:noFill/>
        </p:spPr>
        <p:txBody>
          <a:bodyPr wrap="square" rtlCol="0">
            <a:spAutoFit/>
          </a:bodyPr>
          <a:lstStyle/>
          <a:p>
            <a:r>
              <a:rPr lang="en-US" dirty="0"/>
              <a:t>Where I plugged my probes,</a:t>
            </a:r>
          </a:p>
          <a:p>
            <a:r>
              <a:rPr lang="en-US" dirty="0"/>
              <a:t>Which {slot port dock}. </a:t>
            </a:r>
            <a:r>
              <a:rPr lang="en-US" dirty="0">
                <a:solidFill>
                  <a:srgbClr val="FF0000"/>
                </a:solidFill>
              </a:rPr>
              <a:t>NEW</a:t>
            </a:r>
            <a:r>
              <a:rPr lang="en-US" dirty="0"/>
              <a:t>: Slots can be PXI, OneBox, Sim.</a:t>
            </a:r>
          </a:p>
        </p:txBody>
      </p:sp>
      <p:cxnSp>
        <p:nvCxnSpPr>
          <p:cNvPr id="25" name="Straight Arrow Connector 24">
            <a:extLst>
              <a:ext uri="{FF2B5EF4-FFF2-40B4-BE49-F238E27FC236}">
                <a16:creationId xmlns:a16="http://schemas.microsoft.com/office/drawing/2014/main" id="{EEEE70B4-1B92-5AEB-9DC0-0393623C0EEB}"/>
              </a:ext>
            </a:extLst>
          </p:cNvPr>
          <p:cNvCxnSpPr>
            <a:cxnSpLocks/>
          </p:cNvCxnSpPr>
          <p:nvPr/>
        </p:nvCxnSpPr>
        <p:spPr>
          <a:xfrm flipV="1">
            <a:off x="4513634" y="2252749"/>
            <a:ext cx="935329" cy="7141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9F94BA9-889C-DE69-CA43-5A4E1DB9D9C1}"/>
              </a:ext>
            </a:extLst>
          </p:cNvPr>
          <p:cNvSpPr txBox="1"/>
          <p:nvPr/>
        </p:nvSpPr>
        <p:spPr>
          <a:xfrm>
            <a:off x="1621085" y="3918066"/>
            <a:ext cx="2388958" cy="369332"/>
          </a:xfrm>
          <a:prstGeom prst="rect">
            <a:avLst/>
          </a:prstGeom>
          <a:noFill/>
        </p:spPr>
        <p:txBody>
          <a:bodyPr wrap="square" rtlCol="0">
            <a:spAutoFit/>
          </a:bodyPr>
          <a:lstStyle/>
          <a:p>
            <a:r>
              <a:rPr lang="en-US" dirty="0"/>
              <a:t>All NI devices are here</a:t>
            </a:r>
          </a:p>
        </p:txBody>
      </p:sp>
      <p:cxnSp>
        <p:nvCxnSpPr>
          <p:cNvPr id="27" name="Straight Arrow Connector 26">
            <a:extLst>
              <a:ext uri="{FF2B5EF4-FFF2-40B4-BE49-F238E27FC236}">
                <a16:creationId xmlns:a16="http://schemas.microsoft.com/office/drawing/2014/main" id="{5F2F3BEA-954E-50AC-6A1B-9D84F83CCAF1}"/>
              </a:ext>
            </a:extLst>
          </p:cNvPr>
          <p:cNvCxnSpPr>
            <a:cxnSpLocks/>
          </p:cNvCxnSpPr>
          <p:nvPr/>
        </p:nvCxnSpPr>
        <p:spPr>
          <a:xfrm>
            <a:off x="4010043" y="4287398"/>
            <a:ext cx="1438920" cy="76437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55A5CC1F-8540-549A-70E6-30C448CED1D3}"/>
              </a:ext>
            </a:extLst>
          </p:cNvPr>
          <p:cNvSpPr/>
          <p:nvPr/>
        </p:nvSpPr>
        <p:spPr>
          <a:xfrm>
            <a:off x="4992251" y="304297"/>
            <a:ext cx="5430103" cy="49537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074E2B6-AF50-540C-1A5D-DF2D797A81F6}"/>
              </a:ext>
            </a:extLst>
          </p:cNvPr>
          <p:cNvSpPr/>
          <p:nvPr/>
        </p:nvSpPr>
        <p:spPr>
          <a:xfrm>
            <a:off x="7632709" y="6319849"/>
            <a:ext cx="1134267" cy="61932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B6B23DC5-9026-24F9-30EC-1A09093913A0}"/>
              </a:ext>
            </a:extLst>
          </p:cNvPr>
          <p:cNvSpPr/>
          <p:nvPr/>
        </p:nvSpPr>
        <p:spPr>
          <a:xfrm>
            <a:off x="5293321" y="885584"/>
            <a:ext cx="1161273" cy="4836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4EDF920C-A47B-1316-A3C3-5C93574256B9}"/>
              </a:ext>
            </a:extLst>
          </p:cNvPr>
          <p:cNvSpPr/>
          <p:nvPr/>
        </p:nvSpPr>
        <p:spPr>
          <a:xfrm>
            <a:off x="6202545" y="890179"/>
            <a:ext cx="1161273" cy="49537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18F3A75F-9CDF-2DD1-B2C5-E35CF303F92A}"/>
              </a:ext>
            </a:extLst>
          </p:cNvPr>
          <p:cNvSpPr txBox="1"/>
          <p:nvPr/>
        </p:nvSpPr>
        <p:spPr>
          <a:xfrm>
            <a:off x="7797951" y="3858125"/>
            <a:ext cx="2789164" cy="501560"/>
          </a:xfrm>
          <a:prstGeom prst="rect">
            <a:avLst/>
          </a:prstGeom>
          <a:noFill/>
        </p:spPr>
        <p:txBody>
          <a:bodyPr wrap="none" rtlCol="0">
            <a:spAutoFit/>
          </a:bodyPr>
          <a:lstStyle/>
          <a:p>
            <a:pPr defTabSz="777240">
              <a:spcAft>
                <a:spcPts val="600"/>
              </a:spcAft>
            </a:pPr>
            <a:r>
              <a:rPr lang="en-US" sz="2380" kern="1200" dirty="0">
                <a:solidFill>
                  <a:srgbClr val="FF0000"/>
                </a:solidFill>
                <a:latin typeface="+mn-lt"/>
                <a:ea typeface="+mn-ea"/>
                <a:cs typeface="+mn-cs"/>
              </a:rPr>
              <a:t>Help on current tab</a:t>
            </a:r>
            <a:endParaRPr lang="en-US" sz="2800" dirty="0">
              <a:solidFill>
                <a:srgbClr val="FF0000"/>
              </a:solidFill>
            </a:endParaRPr>
          </a:p>
        </p:txBody>
      </p:sp>
      <p:cxnSp>
        <p:nvCxnSpPr>
          <p:cNvPr id="35" name="Straight Arrow Connector 34">
            <a:extLst>
              <a:ext uri="{FF2B5EF4-FFF2-40B4-BE49-F238E27FC236}">
                <a16:creationId xmlns:a16="http://schemas.microsoft.com/office/drawing/2014/main" id="{1ED8FE7D-DC88-2D3C-D1E0-0FA36C628D72}"/>
              </a:ext>
            </a:extLst>
          </p:cNvPr>
          <p:cNvCxnSpPr>
            <a:cxnSpLocks/>
          </p:cNvCxnSpPr>
          <p:nvPr/>
        </p:nvCxnSpPr>
        <p:spPr>
          <a:xfrm flipH="1">
            <a:off x="8608979" y="4424604"/>
            <a:ext cx="583554" cy="17913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BB7B0717-8D40-8088-368D-586D355DE115}"/>
              </a:ext>
            </a:extLst>
          </p:cNvPr>
          <p:cNvSpPr/>
          <p:nvPr/>
        </p:nvSpPr>
        <p:spPr>
          <a:xfrm>
            <a:off x="10325351" y="30062"/>
            <a:ext cx="607642" cy="2742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6E76403-CF3A-E7CF-3262-46D5463D3A64}"/>
              </a:ext>
            </a:extLst>
          </p:cNvPr>
          <p:cNvSpPr txBox="1"/>
          <p:nvPr/>
        </p:nvSpPr>
        <p:spPr>
          <a:xfrm>
            <a:off x="7821302" y="3348871"/>
            <a:ext cx="2973140" cy="444335"/>
          </a:xfrm>
          <a:prstGeom prst="rect">
            <a:avLst/>
          </a:prstGeom>
          <a:noFill/>
        </p:spPr>
        <p:txBody>
          <a:bodyPr wrap="square" rtlCol="0">
            <a:spAutoFit/>
          </a:bodyPr>
          <a:lstStyle/>
          <a:p>
            <a:pPr defTabSz="777240">
              <a:spcAft>
                <a:spcPts val="600"/>
              </a:spcAft>
            </a:pPr>
            <a:r>
              <a:rPr lang="en-US" sz="2040" kern="1200" dirty="0">
                <a:solidFill>
                  <a:srgbClr val="FF0000"/>
                </a:solidFill>
                <a:latin typeface="+mn-lt"/>
                <a:ea typeface="+mn-ea"/>
                <a:cs typeface="+mn-cs"/>
              </a:rPr>
              <a:t>? in title bar = more help</a:t>
            </a:r>
            <a:endParaRPr lang="en-US" sz="2400" dirty="0">
              <a:solidFill>
                <a:srgbClr val="FF0000"/>
              </a:solidFill>
            </a:endParaRPr>
          </a:p>
        </p:txBody>
      </p:sp>
      <p:cxnSp>
        <p:nvCxnSpPr>
          <p:cNvPr id="38" name="Straight Arrow Connector 37">
            <a:extLst>
              <a:ext uri="{FF2B5EF4-FFF2-40B4-BE49-F238E27FC236}">
                <a16:creationId xmlns:a16="http://schemas.microsoft.com/office/drawing/2014/main" id="{2459B4F1-414B-6125-999D-162650DE5788}"/>
              </a:ext>
            </a:extLst>
          </p:cNvPr>
          <p:cNvCxnSpPr>
            <a:cxnSpLocks/>
          </p:cNvCxnSpPr>
          <p:nvPr/>
        </p:nvCxnSpPr>
        <p:spPr>
          <a:xfrm flipV="1">
            <a:off x="9566345" y="304297"/>
            <a:ext cx="1085519" cy="30584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3932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D1B836-A79C-77EF-7C3D-7234FAFFFA8C}"/>
              </a:ext>
            </a:extLst>
          </p:cNvPr>
          <p:cNvPicPr>
            <a:picLocks noChangeAspect="1"/>
          </p:cNvPicPr>
          <p:nvPr/>
        </p:nvPicPr>
        <p:blipFill>
          <a:blip r:embed="rId3"/>
          <a:stretch>
            <a:fillRect/>
          </a:stretch>
        </p:blipFill>
        <p:spPr>
          <a:xfrm>
            <a:off x="4842203" y="445824"/>
            <a:ext cx="3683358" cy="2736761"/>
          </a:xfrm>
          <a:prstGeom prst="rect">
            <a:avLst/>
          </a:prstGeom>
        </p:spPr>
      </p:pic>
      <p:sp>
        <p:nvSpPr>
          <p:cNvPr id="8" name="Title 1">
            <a:extLst>
              <a:ext uri="{FF2B5EF4-FFF2-40B4-BE49-F238E27FC236}">
                <a16:creationId xmlns:a16="http://schemas.microsoft.com/office/drawing/2014/main" id="{3583AEEB-8EC5-263D-B19A-C3FA7D97590A}"/>
              </a:ext>
            </a:extLst>
          </p:cNvPr>
          <p:cNvSpPr>
            <a:spLocks noGrp="1"/>
          </p:cNvSpPr>
          <p:nvPr>
            <p:ph type="title"/>
          </p:nvPr>
        </p:nvSpPr>
        <p:spPr>
          <a:xfrm>
            <a:off x="838200" y="365125"/>
            <a:ext cx="10515600" cy="1325563"/>
          </a:xfrm>
        </p:spPr>
        <p:txBody>
          <a:bodyPr/>
          <a:lstStyle/>
          <a:p>
            <a:r>
              <a:rPr lang="en-US" dirty="0"/>
              <a:t>OneBox ! ?</a:t>
            </a:r>
          </a:p>
        </p:txBody>
      </p:sp>
      <p:sp>
        <p:nvSpPr>
          <p:cNvPr id="9" name="Content Placeholder 2">
            <a:extLst>
              <a:ext uri="{FF2B5EF4-FFF2-40B4-BE49-F238E27FC236}">
                <a16:creationId xmlns:a16="http://schemas.microsoft.com/office/drawing/2014/main" id="{EF935B63-F3D2-0374-26DE-FE303716D423}"/>
              </a:ext>
            </a:extLst>
          </p:cNvPr>
          <p:cNvSpPr>
            <a:spLocks noGrp="1"/>
          </p:cNvSpPr>
          <p:nvPr>
            <p:ph idx="1"/>
          </p:nvPr>
        </p:nvSpPr>
        <p:spPr>
          <a:xfrm>
            <a:off x="838200" y="1825625"/>
            <a:ext cx="5383696" cy="4351338"/>
          </a:xfrm>
        </p:spPr>
        <p:txBody>
          <a:bodyPr/>
          <a:lstStyle/>
          <a:p>
            <a:r>
              <a:rPr lang="en-US" dirty="0"/>
              <a:t>8 x 8 X 1 inches</a:t>
            </a:r>
          </a:p>
          <a:p>
            <a:r>
              <a:rPr lang="en-US" dirty="0"/>
              <a:t>USB 3.0</a:t>
            </a:r>
          </a:p>
          <a:p>
            <a:r>
              <a:rPr lang="en-US" dirty="0"/>
              <a:t>2 probe ports</a:t>
            </a:r>
          </a:p>
          <a:p>
            <a:r>
              <a:rPr lang="en-US" dirty="0"/>
              <a:t>12 Aux analog channels in</a:t>
            </a:r>
          </a:p>
          <a:p>
            <a:r>
              <a:rPr lang="en-US" dirty="0"/>
              <a:t>12 analog out</a:t>
            </a:r>
          </a:p>
          <a:p>
            <a:endParaRPr lang="en-US" dirty="0"/>
          </a:p>
          <a:p>
            <a:r>
              <a:rPr lang="en-US" dirty="0"/>
              <a:t>~ 3600 EUR</a:t>
            </a:r>
          </a:p>
          <a:p>
            <a:r>
              <a:rPr lang="en-US" dirty="0"/>
              <a:t>Order: Neuropixels.org</a:t>
            </a:r>
          </a:p>
        </p:txBody>
      </p:sp>
      <p:pic>
        <p:nvPicPr>
          <p:cNvPr id="10" name="Picture 9">
            <a:extLst>
              <a:ext uri="{FF2B5EF4-FFF2-40B4-BE49-F238E27FC236}">
                <a16:creationId xmlns:a16="http://schemas.microsoft.com/office/drawing/2014/main" id="{FFD2F642-4340-4D89-4230-9543DCE97B18}"/>
              </a:ext>
            </a:extLst>
          </p:cNvPr>
          <p:cNvPicPr>
            <a:picLocks noChangeAspect="1"/>
          </p:cNvPicPr>
          <p:nvPr/>
        </p:nvPicPr>
        <p:blipFill>
          <a:blip r:embed="rId4"/>
          <a:stretch>
            <a:fillRect/>
          </a:stretch>
        </p:blipFill>
        <p:spPr>
          <a:xfrm>
            <a:off x="7535932" y="3074812"/>
            <a:ext cx="3600450" cy="3209925"/>
          </a:xfrm>
          <a:prstGeom prst="rect">
            <a:avLst/>
          </a:prstGeom>
        </p:spPr>
      </p:pic>
      <p:sp>
        <p:nvSpPr>
          <p:cNvPr id="11" name="TextBox 10">
            <a:extLst>
              <a:ext uri="{FF2B5EF4-FFF2-40B4-BE49-F238E27FC236}">
                <a16:creationId xmlns:a16="http://schemas.microsoft.com/office/drawing/2014/main" id="{F8438DCB-1D59-0364-F66C-7304995480EA}"/>
              </a:ext>
            </a:extLst>
          </p:cNvPr>
          <p:cNvSpPr txBox="1"/>
          <p:nvPr/>
        </p:nvSpPr>
        <p:spPr>
          <a:xfrm>
            <a:off x="4542183" y="4212414"/>
            <a:ext cx="2325756" cy="923330"/>
          </a:xfrm>
          <a:prstGeom prst="rect">
            <a:avLst/>
          </a:prstGeom>
          <a:noFill/>
          <a:ln w="57150">
            <a:solidFill>
              <a:srgbClr val="00B050"/>
            </a:solidFill>
          </a:ln>
        </p:spPr>
        <p:txBody>
          <a:bodyPr wrap="square" rtlCol="0">
            <a:spAutoFit/>
          </a:bodyPr>
          <a:lstStyle/>
          <a:p>
            <a:r>
              <a:rPr lang="en-US" dirty="0"/>
              <a:t>Quickstart Guide:</a:t>
            </a:r>
          </a:p>
          <a:p>
            <a:pPr marL="285750" indent="-285750">
              <a:buFont typeface="Arial" panose="020B0604020202020204" pitchFamily="34" charset="0"/>
              <a:buChar char="•"/>
            </a:pPr>
            <a:r>
              <a:rPr lang="en-US" dirty="0"/>
              <a:t>SpikeGLX/_Help</a:t>
            </a:r>
          </a:p>
          <a:p>
            <a:pPr marL="285750" indent="-285750">
              <a:buFont typeface="Arial" panose="020B0604020202020204" pitchFamily="34" charset="0"/>
              <a:buChar char="•"/>
            </a:pPr>
            <a:r>
              <a:rPr lang="en-US" dirty="0"/>
              <a:t>Online</a:t>
            </a:r>
          </a:p>
        </p:txBody>
      </p:sp>
    </p:spTree>
    <p:extLst>
      <p:ext uri="{BB962C8B-B14F-4D97-AF65-F5344CB8AC3E}">
        <p14:creationId xmlns:p14="http://schemas.microsoft.com/office/powerpoint/2010/main" val="3740118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7E0175D-AADA-C4CD-B9B3-16892C674CE4}"/>
              </a:ext>
            </a:extLst>
          </p:cNvPr>
          <p:cNvGrpSpPr/>
          <p:nvPr/>
        </p:nvGrpSpPr>
        <p:grpSpPr>
          <a:xfrm>
            <a:off x="412646" y="1019781"/>
            <a:ext cx="4552950" cy="5467350"/>
            <a:chOff x="7078909" y="695325"/>
            <a:chExt cx="4552950" cy="5467350"/>
          </a:xfrm>
        </p:grpSpPr>
        <p:pic>
          <p:nvPicPr>
            <p:cNvPr id="8" name="Picture 7">
              <a:extLst>
                <a:ext uri="{FF2B5EF4-FFF2-40B4-BE49-F238E27FC236}">
                  <a16:creationId xmlns:a16="http://schemas.microsoft.com/office/drawing/2014/main" id="{AAD39B4C-0193-A529-9739-7E5611E6467D}"/>
                </a:ext>
              </a:extLst>
            </p:cNvPr>
            <p:cNvPicPr>
              <a:picLocks noChangeAspect="1"/>
            </p:cNvPicPr>
            <p:nvPr/>
          </p:nvPicPr>
          <p:blipFill>
            <a:blip r:embed="rId3"/>
            <a:stretch>
              <a:fillRect/>
            </a:stretch>
          </p:blipFill>
          <p:spPr>
            <a:xfrm>
              <a:off x="7078909" y="695325"/>
              <a:ext cx="4552950" cy="5467350"/>
            </a:xfrm>
            <a:prstGeom prst="rect">
              <a:avLst/>
            </a:prstGeom>
            <a:ln w="38100">
              <a:solidFill>
                <a:schemeClr val="tx1"/>
              </a:solidFill>
            </a:ln>
          </p:spPr>
        </p:pic>
        <p:sp>
          <p:nvSpPr>
            <p:cNvPr id="9" name="Oval 8">
              <a:extLst>
                <a:ext uri="{FF2B5EF4-FFF2-40B4-BE49-F238E27FC236}">
                  <a16:creationId xmlns:a16="http://schemas.microsoft.com/office/drawing/2014/main" id="{1786AF67-6449-BB9C-4C8E-F3F541162AFF}"/>
                </a:ext>
              </a:extLst>
            </p:cNvPr>
            <p:cNvSpPr/>
            <p:nvPr/>
          </p:nvSpPr>
          <p:spPr>
            <a:xfrm>
              <a:off x="7079227" y="1354634"/>
              <a:ext cx="2330245" cy="44467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F543D9-AEF4-A4A8-832D-0F086F366122}"/>
                </a:ext>
              </a:extLst>
            </p:cNvPr>
            <p:cNvSpPr/>
            <p:nvPr/>
          </p:nvSpPr>
          <p:spPr>
            <a:xfrm>
              <a:off x="7138222" y="4306532"/>
              <a:ext cx="2831691" cy="6489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CA712FF-E140-1C4F-E943-04904E1B9DAD}"/>
                </a:ext>
              </a:extLst>
            </p:cNvPr>
            <p:cNvSpPr txBox="1"/>
            <p:nvPr/>
          </p:nvSpPr>
          <p:spPr>
            <a:xfrm>
              <a:off x="7732138" y="3429000"/>
              <a:ext cx="2831691" cy="369332"/>
            </a:xfrm>
            <a:prstGeom prst="rect">
              <a:avLst/>
            </a:prstGeom>
            <a:noFill/>
            <a:ln w="38100">
              <a:solidFill>
                <a:schemeClr val="tx1"/>
              </a:solidFill>
            </a:ln>
          </p:spPr>
          <p:txBody>
            <a:bodyPr wrap="square" rtlCol="0">
              <a:spAutoFit/>
            </a:bodyPr>
            <a:lstStyle/>
            <a:p>
              <a:r>
                <a:rPr lang="en-US" dirty="0">
                  <a:solidFill>
                    <a:srgbClr val="FF0000"/>
                  </a:solidFill>
                </a:rPr>
                <a:t>Assign slot to each OneBox!</a:t>
              </a:r>
            </a:p>
          </p:txBody>
        </p:sp>
        <p:cxnSp>
          <p:nvCxnSpPr>
            <p:cNvPr id="13" name="Straight Arrow Connector 12">
              <a:extLst>
                <a:ext uri="{FF2B5EF4-FFF2-40B4-BE49-F238E27FC236}">
                  <a16:creationId xmlns:a16="http://schemas.microsoft.com/office/drawing/2014/main" id="{D7AF3DB4-709B-DD7B-25F2-83547BD7D3ED}"/>
                </a:ext>
              </a:extLst>
            </p:cNvPr>
            <p:cNvCxnSpPr/>
            <p:nvPr/>
          </p:nvCxnSpPr>
          <p:spPr>
            <a:xfrm flipH="1">
              <a:off x="9542206" y="3746090"/>
              <a:ext cx="427707" cy="56044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6" name="Picture 15">
            <a:extLst>
              <a:ext uri="{FF2B5EF4-FFF2-40B4-BE49-F238E27FC236}">
                <a16:creationId xmlns:a16="http://schemas.microsoft.com/office/drawing/2014/main" id="{CED60C4A-1D8B-87DB-D1F3-147214138E64}"/>
              </a:ext>
            </a:extLst>
          </p:cNvPr>
          <p:cNvPicPr>
            <a:picLocks noChangeAspect="1"/>
          </p:cNvPicPr>
          <p:nvPr/>
        </p:nvPicPr>
        <p:blipFill>
          <a:blip r:embed="rId4"/>
          <a:stretch>
            <a:fillRect/>
          </a:stretch>
        </p:blipFill>
        <p:spPr>
          <a:xfrm>
            <a:off x="5501446" y="1042062"/>
            <a:ext cx="6115050" cy="3800475"/>
          </a:xfrm>
          <a:prstGeom prst="rect">
            <a:avLst/>
          </a:prstGeom>
        </p:spPr>
      </p:pic>
      <p:sp>
        <p:nvSpPr>
          <p:cNvPr id="17" name="TextBox 16">
            <a:extLst>
              <a:ext uri="{FF2B5EF4-FFF2-40B4-BE49-F238E27FC236}">
                <a16:creationId xmlns:a16="http://schemas.microsoft.com/office/drawing/2014/main" id="{F2728337-0F69-FBF4-B74F-A8828E99E912}"/>
              </a:ext>
            </a:extLst>
          </p:cNvPr>
          <p:cNvSpPr txBox="1"/>
          <p:nvPr/>
        </p:nvSpPr>
        <p:spPr>
          <a:xfrm>
            <a:off x="5973090" y="5279917"/>
            <a:ext cx="5117691" cy="1200329"/>
          </a:xfrm>
          <a:prstGeom prst="rect">
            <a:avLst/>
          </a:prstGeom>
          <a:noFill/>
        </p:spPr>
        <p:txBody>
          <a:bodyPr wrap="square" rtlCol="0">
            <a:spAutoFit/>
          </a:bodyPr>
          <a:lstStyle/>
          <a:p>
            <a:pPr marL="342900" indent="-342900">
              <a:buAutoNum type="arabicPeriod"/>
            </a:pPr>
            <a:r>
              <a:rPr lang="en-US" dirty="0"/>
              <a:t>Add…</a:t>
            </a:r>
          </a:p>
          <a:p>
            <a:pPr marL="342900" indent="-342900">
              <a:buAutoNum type="arabicPeriod"/>
            </a:pPr>
            <a:r>
              <a:rPr lang="en-US" dirty="0"/>
              <a:t>Browse for run file</a:t>
            </a:r>
          </a:p>
          <a:p>
            <a:pPr marL="342900" indent="-342900">
              <a:buAutoNum type="arabicPeriod"/>
            </a:pPr>
            <a:r>
              <a:rPr lang="en-US" dirty="0"/>
              <a:t>Assign { slot port dock },    </a:t>
            </a:r>
            <a:r>
              <a:rPr lang="en-US" dirty="0">
                <a:solidFill>
                  <a:srgbClr val="FF0000"/>
                </a:solidFill>
              </a:rPr>
              <a:t>double-click the cells</a:t>
            </a:r>
          </a:p>
          <a:p>
            <a:pPr marL="342900" indent="-342900">
              <a:buAutoNum type="arabicPeriod"/>
            </a:pPr>
            <a:r>
              <a:rPr lang="en-US" dirty="0"/>
              <a:t>Click Enable</a:t>
            </a:r>
          </a:p>
        </p:txBody>
      </p:sp>
      <p:sp>
        <p:nvSpPr>
          <p:cNvPr id="18" name="Oval 17">
            <a:extLst>
              <a:ext uri="{FF2B5EF4-FFF2-40B4-BE49-F238E27FC236}">
                <a16:creationId xmlns:a16="http://schemas.microsoft.com/office/drawing/2014/main" id="{E80DE6EB-CC27-5DD2-8BDB-EC4D45D139BB}"/>
              </a:ext>
            </a:extLst>
          </p:cNvPr>
          <p:cNvSpPr/>
          <p:nvPr/>
        </p:nvSpPr>
        <p:spPr>
          <a:xfrm>
            <a:off x="9306232" y="3495359"/>
            <a:ext cx="1194619"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FCDF2E3-5DAA-119D-A1C0-1C14E5FBCAB5}"/>
              </a:ext>
            </a:extLst>
          </p:cNvPr>
          <p:cNvSpPr/>
          <p:nvPr/>
        </p:nvSpPr>
        <p:spPr>
          <a:xfrm>
            <a:off x="5501446" y="2787437"/>
            <a:ext cx="2300451" cy="5604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C578765-C592-4EA7-6B50-5EA20134BD1F}"/>
              </a:ext>
            </a:extLst>
          </p:cNvPr>
          <p:cNvSpPr txBox="1"/>
          <p:nvPr/>
        </p:nvSpPr>
        <p:spPr>
          <a:xfrm>
            <a:off x="412646" y="147486"/>
            <a:ext cx="3790644" cy="707886"/>
          </a:xfrm>
          <a:prstGeom prst="rect">
            <a:avLst/>
          </a:prstGeom>
          <a:noFill/>
        </p:spPr>
        <p:txBody>
          <a:bodyPr wrap="square" rtlCol="0">
            <a:spAutoFit/>
          </a:bodyPr>
          <a:lstStyle/>
          <a:p>
            <a:r>
              <a:rPr lang="en-US" sz="4000" dirty="0"/>
              <a:t>Devices Tab</a:t>
            </a:r>
          </a:p>
        </p:txBody>
      </p:sp>
    </p:spTree>
    <p:extLst>
      <p:ext uri="{BB962C8B-B14F-4D97-AF65-F5344CB8AC3E}">
        <p14:creationId xmlns:p14="http://schemas.microsoft.com/office/powerpoint/2010/main" val="611538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DAF5C16-0C80-D99F-CA31-4AFF7771AAE5}"/>
              </a:ext>
            </a:extLst>
          </p:cNvPr>
          <p:cNvPicPr>
            <a:picLocks noChangeAspect="1"/>
          </p:cNvPicPr>
          <p:nvPr/>
        </p:nvPicPr>
        <p:blipFill>
          <a:blip r:embed="rId3"/>
          <a:stretch>
            <a:fillRect/>
          </a:stretch>
        </p:blipFill>
        <p:spPr>
          <a:xfrm>
            <a:off x="5291124" y="0"/>
            <a:ext cx="6473603" cy="6858000"/>
          </a:xfrm>
          <a:prstGeom prst="rect">
            <a:avLst/>
          </a:prstGeom>
        </p:spPr>
      </p:pic>
      <p:sp>
        <p:nvSpPr>
          <p:cNvPr id="2" name="Title 1">
            <a:extLst>
              <a:ext uri="{FF2B5EF4-FFF2-40B4-BE49-F238E27FC236}">
                <a16:creationId xmlns:a16="http://schemas.microsoft.com/office/drawing/2014/main" id="{51D9FDA8-EADA-B046-BFD5-F98EA9642E0B}"/>
              </a:ext>
            </a:extLst>
          </p:cNvPr>
          <p:cNvSpPr>
            <a:spLocks noGrp="1"/>
          </p:cNvSpPr>
          <p:nvPr>
            <p:ph type="title"/>
          </p:nvPr>
        </p:nvSpPr>
        <p:spPr/>
        <p:txBody>
          <a:bodyPr/>
          <a:lstStyle/>
          <a:p>
            <a:r>
              <a:rPr lang="en-US" dirty="0"/>
              <a:t>IM Setup Tab</a:t>
            </a:r>
          </a:p>
        </p:txBody>
      </p:sp>
      <p:sp>
        <p:nvSpPr>
          <p:cNvPr id="3" name="Content Placeholder 2">
            <a:extLst>
              <a:ext uri="{FF2B5EF4-FFF2-40B4-BE49-F238E27FC236}">
                <a16:creationId xmlns:a16="http://schemas.microsoft.com/office/drawing/2014/main" id="{76E6CD01-2E85-A33F-6516-FFAEA35294D3}"/>
              </a:ext>
            </a:extLst>
          </p:cNvPr>
          <p:cNvSpPr>
            <a:spLocks noGrp="1"/>
          </p:cNvSpPr>
          <p:nvPr>
            <p:ph idx="1"/>
          </p:nvPr>
        </p:nvSpPr>
        <p:spPr>
          <a:xfrm>
            <a:off x="838200" y="1825625"/>
            <a:ext cx="4330773" cy="4351338"/>
          </a:xfrm>
        </p:spPr>
        <p:txBody>
          <a:bodyPr>
            <a:normAutofit fontScale="70000" lnSpcReduction="20000"/>
          </a:bodyPr>
          <a:lstStyle/>
          <a:p>
            <a:r>
              <a:rPr lang="en-US" dirty="0"/>
              <a:t>Lower latency remote fetching </a:t>
            </a:r>
            <a:r>
              <a:rPr lang="en-US" dirty="0">
                <a:solidFill>
                  <a:srgbClr val="FF0000"/>
                </a:solidFill>
              </a:rPr>
              <a:t>NEW!!</a:t>
            </a:r>
          </a:p>
          <a:p>
            <a:endParaRPr lang="en-US" dirty="0"/>
          </a:p>
          <a:p>
            <a:r>
              <a:rPr lang="en-US" dirty="0"/>
              <a:t>Survey mode</a:t>
            </a:r>
          </a:p>
          <a:p>
            <a:pPr lvl="1"/>
            <a:r>
              <a:rPr lang="en-US" dirty="0"/>
              <a:t>Check box, secs/bank</a:t>
            </a:r>
          </a:p>
          <a:p>
            <a:pPr lvl="1"/>
            <a:r>
              <a:rPr lang="en-US" dirty="0"/>
              <a:t>FileViewer to see survey</a:t>
            </a:r>
          </a:p>
          <a:p>
            <a:endParaRPr lang="en-US" dirty="0"/>
          </a:p>
          <a:p>
            <a:r>
              <a:rPr lang="en-US" dirty="0"/>
              <a:t>Filtered buffers </a:t>
            </a:r>
            <a:r>
              <a:rPr lang="en-US" dirty="0">
                <a:solidFill>
                  <a:srgbClr val="FF0000"/>
                </a:solidFill>
              </a:rPr>
              <a:t>NEW!!</a:t>
            </a:r>
          </a:p>
          <a:p>
            <a:pPr lvl="1"/>
            <a:r>
              <a:rPr lang="en-US" dirty="0"/>
              <a:t>Check box, bandpass</a:t>
            </a:r>
          </a:p>
          <a:p>
            <a:pPr lvl="1"/>
            <a:r>
              <a:rPr lang="en-US" dirty="0"/>
              <a:t>Better SNR:</a:t>
            </a:r>
          </a:p>
          <a:p>
            <a:pPr lvl="2"/>
            <a:r>
              <a:rPr lang="en-US" sz="2600" dirty="0"/>
              <a:t>Audio</a:t>
            </a:r>
          </a:p>
          <a:p>
            <a:pPr lvl="2"/>
            <a:r>
              <a:rPr lang="en-US" sz="2600" dirty="0"/>
              <a:t>ShankViewer</a:t>
            </a:r>
          </a:p>
          <a:p>
            <a:pPr lvl="2"/>
            <a:r>
              <a:rPr lang="en-US" sz="2600" dirty="0" err="1"/>
              <a:t>SpikeViewer</a:t>
            </a:r>
            <a:endParaRPr lang="en-US" sz="2600" dirty="0"/>
          </a:p>
          <a:p>
            <a:endParaRPr lang="en-US" dirty="0"/>
          </a:p>
          <a:p>
            <a:r>
              <a:rPr lang="en-US" dirty="0"/>
              <a:t>IMRO editor</a:t>
            </a:r>
          </a:p>
          <a:p>
            <a:pPr lvl="1"/>
            <a:r>
              <a:rPr lang="en-US" dirty="0"/>
              <a:t>Double-click cell</a:t>
            </a:r>
          </a:p>
        </p:txBody>
      </p:sp>
      <p:grpSp>
        <p:nvGrpSpPr>
          <p:cNvPr id="9" name="Group 8">
            <a:extLst>
              <a:ext uri="{FF2B5EF4-FFF2-40B4-BE49-F238E27FC236}">
                <a16:creationId xmlns:a16="http://schemas.microsoft.com/office/drawing/2014/main" id="{609CB20F-307B-95F7-31CD-5CE595DE0F73}"/>
              </a:ext>
            </a:extLst>
          </p:cNvPr>
          <p:cNvGrpSpPr/>
          <p:nvPr/>
        </p:nvGrpSpPr>
        <p:grpSpPr>
          <a:xfrm>
            <a:off x="5126119" y="2234728"/>
            <a:ext cx="6473603" cy="2251959"/>
            <a:chOff x="4595179" y="2234728"/>
            <a:chExt cx="6473603" cy="2251959"/>
          </a:xfrm>
        </p:grpSpPr>
        <p:sp>
          <p:nvSpPr>
            <p:cNvPr id="6" name="Oval 5">
              <a:extLst>
                <a:ext uri="{FF2B5EF4-FFF2-40B4-BE49-F238E27FC236}">
                  <a16:creationId xmlns:a16="http://schemas.microsoft.com/office/drawing/2014/main" id="{C35E0A8C-8E8A-AC5D-F381-4401E9B55915}"/>
                </a:ext>
              </a:extLst>
            </p:cNvPr>
            <p:cNvSpPr/>
            <p:nvPr/>
          </p:nvSpPr>
          <p:spPr>
            <a:xfrm>
              <a:off x="4963887" y="2234728"/>
              <a:ext cx="5265174" cy="4347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0132493-781D-4F97-705D-769D38FBA6B0}"/>
                </a:ext>
              </a:extLst>
            </p:cNvPr>
            <p:cNvSpPr/>
            <p:nvPr/>
          </p:nvSpPr>
          <p:spPr>
            <a:xfrm>
              <a:off x="4595179" y="2536726"/>
              <a:ext cx="6473603" cy="89965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5F5F9DE-5D89-0ADF-5B25-B6AEB2A2E921}"/>
                </a:ext>
              </a:extLst>
            </p:cNvPr>
            <p:cNvSpPr/>
            <p:nvPr/>
          </p:nvSpPr>
          <p:spPr>
            <a:xfrm>
              <a:off x="8121030" y="3819831"/>
              <a:ext cx="1283110" cy="6668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Oval 9">
            <a:extLst>
              <a:ext uri="{FF2B5EF4-FFF2-40B4-BE49-F238E27FC236}">
                <a16:creationId xmlns:a16="http://schemas.microsoft.com/office/drawing/2014/main" id="{CE7BFA42-8BDF-6C72-EF53-B60BCA2FD05F}"/>
              </a:ext>
            </a:extLst>
          </p:cNvPr>
          <p:cNvSpPr/>
          <p:nvPr/>
        </p:nvSpPr>
        <p:spPr>
          <a:xfrm>
            <a:off x="7985760" y="6176963"/>
            <a:ext cx="1127760" cy="8460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3D72AD4-CB88-977B-5E3F-6915335B7DDE}"/>
              </a:ext>
            </a:extLst>
          </p:cNvPr>
          <p:cNvSpPr txBox="1"/>
          <p:nvPr/>
        </p:nvSpPr>
        <p:spPr>
          <a:xfrm>
            <a:off x="5914101" y="4793229"/>
            <a:ext cx="2871748" cy="461665"/>
          </a:xfrm>
          <a:prstGeom prst="rect">
            <a:avLst/>
          </a:prstGeom>
          <a:noFill/>
        </p:spPr>
        <p:txBody>
          <a:bodyPr wrap="none" rtlCol="0">
            <a:spAutoFit/>
          </a:bodyPr>
          <a:lstStyle/>
          <a:p>
            <a:r>
              <a:rPr lang="en-US" sz="2400" dirty="0">
                <a:solidFill>
                  <a:srgbClr val="FF0000"/>
                </a:solidFill>
              </a:rPr>
              <a:t>See, context sensitive</a:t>
            </a:r>
          </a:p>
        </p:txBody>
      </p:sp>
      <p:cxnSp>
        <p:nvCxnSpPr>
          <p:cNvPr id="13" name="Straight Arrow Connector 12">
            <a:extLst>
              <a:ext uri="{FF2B5EF4-FFF2-40B4-BE49-F238E27FC236}">
                <a16:creationId xmlns:a16="http://schemas.microsoft.com/office/drawing/2014/main" id="{F1E63E04-C270-5D3B-239B-1C5EDDC0D9DD}"/>
              </a:ext>
            </a:extLst>
          </p:cNvPr>
          <p:cNvCxnSpPr/>
          <p:nvPr/>
        </p:nvCxnSpPr>
        <p:spPr>
          <a:xfrm>
            <a:off x="7503316" y="5460085"/>
            <a:ext cx="482444" cy="71687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6D2B87A6-C7F8-385B-0BFE-78D595B5A379}"/>
              </a:ext>
            </a:extLst>
          </p:cNvPr>
          <p:cNvSpPr/>
          <p:nvPr/>
        </p:nvSpPr>
        <p:spPr>
          <a:xfrm>
            <a:off x="8374759" y="921460"/>
            <a:ext cx="1283110" cy="3831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0648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3732</TotalTime>
  <Words>1720</Words>
  <Application>Microsoft Office PowerPoint</Application>
  <PresentationFormat>Widescreen</PresentationFormat>
  <Paragraphs>324</Paragraphs>
  <Slides>21</Slides>
  <Notes>21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SpikeGLX</vt:lpstr>
      <vt:lpstr>Resources (all free, open source)</vt:lpstr>
      <vt:lpstr>PowerPoint Presentation</vt:lpstr>
      <vt:lpstr>Probe Geometry (Metadata ~snsGeomMap)</vt:lpstr>
      <vt:lpstr>How to Run</vt:lpstr>
      <vt:lpstr>PowerPoint Presentation</vt:lpstr>
      <vt:lpstr>OneBox ! ?</vt:lpstr>
      <vt:lpstr>PowerPoint Presentation</vt:lpstr>
      <vt:lpstr>IM Setup Tab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SpikeGLX Features</vt:lpstr>
      <vt:lpstr>Near Term SpikeGLX Features</vt:lpstr>
      <vt:lpstr>Scripting (‘SDKs’)</vt:lpstr>
      <vt:lpstr>SpikeGLX Ecosystem  (all on download page)</vt:lpstr>
    </vt:vector>
  </TitlesOfParts>
  <Company>Howard Hughes Medical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Karsh</dc:creator>
  <cp:lastModifiedBy>Bill Karsh</cp:lastModifiedBy>
  <cp:revision>172</cp:revision>
  <dcterms:created xsi:type="dcterms:W3CDTF">2023-10-14T01:17:04Z</dcterms:created>
  <dcterms:modified xsi:type="dcterms:W3CDTF">2024-10-14T14:58:08Z</dcterms:modified>
</cp:coreProperties>
</file>